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84" r:id="rId12"/>
    <p:sldId id="267" r:id="rId13"/>
    <p:sldId id="268" r:id="rId14"/>
    <p:sldId id="269" r:id="rId15"/>
    <p:sldId id="523" r:id="rId16"/>
    <p:sldId id="271" r:id="rId17"/>
    <p:sldId id="272" r:id="rId18"/>
    <p:sldId id="273" r:id="rId19"/>
    <p:sldId id="274" r:id="rId20"/>
    <p:sldId id="275" r:id="rId21"/>
    <p:sldId id="521" r:id="rId22"/>
    <p:sldId id="278" r:id="rId23"/>
    <p:sldId id="279" r:id="rId24"/>
    <p:sldId id="281" r:id="rId25"/>
    <p:sldId id="522" r:id="rId26"/>
  </p:sldIdLst>
  <p:sldSz cx="12192000" cy="6858000"/>
  <p:notesSz cx="6858000" cy="12192000"/>
  <p:embeddedFontLst>
    <p:embeddedFont>
      <p:font typeface="Calibri" panose="020F0502020204030204" pitchFamily="34" charset="0"/>
      <p:regular r:id="rId28"/>
      <p:bold r:id="rId29"/>
      <p:italic r:id="rId30"/>
      <p:boldItalic r:id="rId31"/>
    </p:embeddedFont>
    <p:embeddedFont>
      <p:font typeface="Montserrat" panose="00000500000000000000" pitchFamily="2"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3"/>
  </p:normalViewPr>
  <p:slideViewPr>
    <p:cSldViewPr snapToGrid="0" snapToObjects="1">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294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11</a:t>
            </a:fld>
            <a:endParaRPr lang="en-US"/>
          </a:p>
        </p:txBody>
      </p:sp>
    </p:spTree>
    <p:extLst>
      <p:ext uri="{BB962C8B-B14F-4D97-AF65-F5344CB8AC3E}">
        <p14:creationId xmlns:p14="http://schemas.microsoft.com/office/powerpoint/2010/main" val="4200070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 Id="rId9" Type="http://schemas.openxmlformats.org/officeDocument/2006/relationships/image" Target="../media/image27.sv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sv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38.sv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hyperlink" Target="https://www.skilledtradesontario.ca/" TargetMode="External"/><Relationship Id="rId4" Type="http://schemas.openxmlformats.org/officeDocument/2006/relationships/hyperlink" Target="https://www.ocqas.org/credential-validation-servic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hyperlink" Target="https://www.ontario.ca/page/college-program-standards" TargetMode="External"/><Relationship Id="rId4" Type="http://schemas.openxmlformats.org/officeDocument/2006/relationships/hyperlink" Target="http://www.peqab.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6094476" y="769938"/>
            <a:ext cx="5939123" cy="4588992"/>
          </a:xfrm>
          <a:prstGeom prst="rect">
            <a:avLst/>
          </a:prstGeom>
          <a:noFill/>
        </p:spPr>
        <p:txBody>
          <a:bodyPr wrap="square" lIns="0" tIns="0" rIns="0" bIns="0" rtlCol="0" anchor="t"/>
          <a:lstStyle/>
          <a:p>
            <a:pPr algn="l">
              <a:lnSpc>
                <a:spcPts val="7229"/>
              </a:lnSpc>
              <a:buNone/>
            </a:pPr>
            <a:r>
              <a:rPr lang="en-US" sz="5738" dirty="0">
                <a:solidFill>
                  <a:srgbClr val="2A2921"/>
                </a:solidFill>
                <a:latin typeface="Montserrat" pitchFamily="34" charset="0"/>
                <a:ea typeface="Montserrat" pitchFamily="34" charset="-122"/>
                <a:cs typeface="Montserrat" pitchFamily="34" charset="-120"/>
              </a:rPr>
              <a:t>Postsecondary Education Quality Assessment Branch </a:t>
            </a:r>
            <a:endParaRPr lang="en-US" dirty="0"/>
          </a:p>
        </p:txBody>
      </p:sp>
      <p:sp>
        <p:nvSpPr>
          <p:cNvPr id="3" name="Object 2"/>
          <p:cNvSpPr/>
          <p:nvPr/>
        </p:nvSpPr>
        <p:spPr>
          <a:xfrm>
            <a:off x="6094476" y="5371520"/>
            <a:ext cx="5939123" cy="575834"/>
          </a:xfrm>
          <a:prstGeom prst="rect">
            <a:avLst/>
          </a:prstGeom>
          <a:noFill/>
        </p:spPr>
        <p:txBody>
          <a:bodyPr wrap="square" lIns="0" tIns="0" rIns="0" bIns="0" rtlCol="0" anchor="t"/>
          <a:lstStyle/>
          <a:p>
            <a:pPr algn="l">
              <a:lnSpc>
                <a:spcPts val="2268"/>
              </a:lnSpc>
              <a:spcBef>
                <a:spcPts val="98"/>
              </a:spcBef>
              <a:buNone/>
            </a:pPr>
            <a:r>
              <a:rPr lang="en-US" sz="1800" dirty="0">
                <a:solidFill>
                  <a:srgbClr val="2A2921"/>
                </a:solidFill>
                <a:latin typeface="Montserrat" pitchFamily="34" charset="0"/>
                <a:ea typeface="Montserrat" pitchFamily="34" charset="-122"/>
                <a:cs typeface="Montserrat" pitchFamily="34" charset="-120"/>
              </a:rPr>
              <a:t>Introduction to PEQAB's quality assurance practices</a:t>
            </a:r>
          </a:p>
          <a:p>
            <a:pPr algn="l">
              <a:lnSpc>
                <a:spcPts val="2268"/>
              </a:lnSpc>
              <a:spcBef>
                <a:spcPts val="98"/>
              </a:spcBef>
              <a:buNone/>
            </a:pPr>
            <a:endParaRPr lang="en-US" dirty="0">
              <a:solidFill>
                <a:srgbClr val="2A2921"/>
              </a:solidFill>
              <a:latin typeface="Montserrat" pitchFamily="34" charset="0"/>
            </a:endParaRPr>
          </a:p>
          <a:p>
            <a:pPr algn="l">
              <a:lnSpc>
                <a:spcPts val="2268"/>
              </a:lnSpc>
              <a:spcBef>
                <a:spcPts val="98"/>
              </a:spcBef>
              <a:buNone/>
            </a:pPr>
            <a:r>
              <a:rPr lang="en-US" dirty="0">
                <a:solidFill>
                  <a:srgbClr val="2A2921"/>
                </a:solidFill>
                <a:latin typeface="Montserrat" pitchFamily="34" charset="0"/>
              </a:rPr>
              <a:t>www.peqab.ca</a:t>
            </a:r>
            <a:endParaRPr lang="en-US" dirty="0"/>
          </a:p>
        </p:txBody>
      </p:sp>
      <p:pic>
        <p:nvPicPr>
          <p:cNvPr id="4" name="Object 3" descr="preencoded.png"/>
          <p:cNvPicPr>
            <a:picLocks noChangeAspect="1"/>
          </p:cNvPicPr>
          <p:nvPr/>
        </p:nvPicPr>
        <p:blipFill>
          <a:blip r:embed="rId3"/>
          <a:srcRect t="10000" b="10000"/>
          <a:stretch/>
        </p:blipFill>
        <p:spPr>
          <a:xfrm>
            <a:off x="0" y="0"/>
            <a:ext cx="5713571" cy="68562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62A8BB"/>
        </a:solidFill>
        <a:effectLst/>
      </p:bgPr>
    </p:bg>
    <p:spTree>
      <p:nvGrpSpPr>
        <p:cNvPr id="1" name=""/>
        <p:cNvGrpSpPr/>
        <p:nvPr/>
      </p:nvGrpSpPr>
      <p:grpSpPr>
        <a:xfrm>
          <a:off x="0" y="0"/>
          <a:ext cx="0" cy="0"/>
          <a:chOff x="0" y="0"/>
          <a:chExt cx="0" cy="0"/>
        </a:xfrm>
      </p:grpSpPr>
      <p:sp>
        <p:nvSpPr>
          <p:cNvPr id="2" name="Object 1"/>
          <p:cNvSpPr/>
          <p:nvPr/>
        </p:nvSpPr>
        <p:spPr>
          <a:xfrm>
            <a:off x="5645008" y="476131"/>
            <a:ext cx="6077335" cy="5913546"/>
          </a:xfrm>
          <a:prstGeom prst="rect">
            <a:avLst/>
          </a:prstGeom>
          <a:solidFill>
            <a:srgbClr val="FFFFFF"/>
          </a:solidFill>
        </p:spPr>
      </p:sp>
      <p:pic>
        <p:nvPicPr>
          <p:cNvPr id="3" name="Object 2" descr="preencoded.png"/>
          <p:cNvPicPr>
            <a:picLocks noChangeAspect="1"/>
          </p:cNvPicPr>
          <p:nvPr/>
        </p:nvPicPr>
        <p:blipFill>
          <a:blip r:embed="rId3"/>
          <a:srcRect l="18016" r="18016"/>
          <a:stretch/>
        </p:blipFill>
        <p:spPr>
          <a:xfrm>
            <a:off x="5645008" y="476131"/>
            <a:ext cx="6077335" cy="5913546"/>
          </a:xfrm>
          <a:prstGeom prst="rect">
            <a:avLst/>
          </a:prstGeom>
        </p:spPr>
      </p:pic>
      <p:sp>
        <p:nvSpPr>
          <p:cNvPr id="4" name="Object 3"/>
          <p:cNvSpPr/>
          <p:nvPr/>
        </p:nvSpPr>
        <p:spPr>
          <a:xfrm>
            <a:off x="250922" y="1375304"/>
            <a:ext cx="5143155" cy="2879168"/>
          </a:xfrm>
          <a:prstGeom prst="rect">
            <a:avLst/>
          </a:prstGeom>
          <a:noFill/>
        </p:spPr>
        <p:txBody>
          <a:bodyPr wrap="square" lIns="0" tIns="0" rIns="0" bIns="0" rtlCol="0" anchor="t"/>
          <a:lstStyle/>
          <a:p>
            <a:pPr algn="ctr">
              <a:lnSpc>
                <a:spcPts val="2268"/>
              </a:lnSpc>
              <a:buNone/>
            </a:pPr>
            <a:r>
              <a:rPr lang="en-US" sz="2800" dirty="0">
                <a:solidFill>
                  <a:srgbClr val="FFFFFF"/>
                </a:solidFill>
                <a:latin typeface="Montserrat" pitchFamily="34" charset="0"/>
                <a:ea typeface="Montserrat" pitchFamily="34" charset="-122"/>
                <a:cs typeface="Montserrat" pitchFamily="34" charset="-120"/>
              </a:rPr>
              <a:t>Quality assurance in higher education refers to policies, procedures and processes aimed at ensuring quality in various aspects of universities and colleges. This includes reviewing providers, academic programs, teaching practices, student support services, and administrative functions to uphold standards and achieve desired learning outcomes.</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12198475" cy="6865808"/>
          </a:xfrm>
          <a:prstGeom prst="rect">
            <a:avLst/>
          </a:prstGeom>
          <a:solidFill>
            <a:srgbClr val="62A8BB"/>
          </a:solidFill>
        </p:spPr>
      </p:sp>
      <p:pic>
        <p:nvPicPr>
          <p:cNvPr id="3" name="Object 2" descr="preencoded.png"/>
          <p:cNvPicPr>
            <a:picLocks noChangeAspect="1"/>
          </p:cNvPicPr>
          <p:nvPr/>
        </p:nvPicPr>
        <p:blipFill>
          <a:blip r:embed="rId3"/>
          <a:srcRect l="-36894" t="-1626" r="-36894" b="-1626"/>
          <a:stretch/>
        </p:blipFill>
        <p:spPr>
          <a:xfrm>
            <a:off x="0" y="0"/>
            <a:ext cx="12198475" cy="6865808"/>
          </a:xfrm>
          <a:prstGeom prst="rect">
            <a:avLst/>
          </a:prstGeom>
        </p:spPr>
      </p:pic>
      <p:pic>
        <p:nvPicPr>
          <p:cNvPr id="5" name="Picture 4">
            <a:extLst>
              <a:ext uri="{FF2B5EF4-FFF2-40B4-BE49-F238E27FC236}">
                <a16:creationId xmlns:a16="http://schemas.microsoft.com/office/drawing/2014/main" id="{37D4787A-CEAE-4357-6333-49088417503B}"/>
              </a:ext>
            </a:extLst>
          </p:cNvPr>
          <p:cNvPicPr>
            <a:picLocks noChangeAspect="1"/>
          </p:cNvPicPr>
          <p:nvPr/>
        </p:nvPicPr>
        <p:blipFill>
          <a:blip r:embed="rId4"/>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62A8BB"/>
        </a:solidFill>
        <a:effectLst/>
      </p:bgPr>
    </p:bg>
    <p:spTree>
      <p:nvGrpSpPr>
        <p:cNvPr id="1" name=""/>
        <p:cNvGrpSpPr/>
        <p:nvPr/>
      </p:nvGrpSpPr>
      <p:grpSpPr>
        <a:xfrm>
          <a:off x="0" y="0"/>
          <a:ext cx="0" cy="0"/>
          <a:chOff x="0" y="0"/>
          <a:chExt cx="0" cy="0"/>
        </a:xfrm>
      </p:grpSpPr>
      <p:sp>
        <p:nvSpPr>
          <p:cNvPr id="2" name="Object 1"/>
          <p:cNvSpPr/>
          <p:nvPr/>
        </p:nvSpPr>
        <p:spPr>
          <a:xfrm>
            <a:off x="4262599" y="366890"/>
            <a:ext cx="7804961" cy="509831"/>
          </a:xfrm>
          <a:prstGeom prst="rect">
            <a:avLst/>
          </a:prstGeom>
          <a:noFill/>
        </p:spPr>
        <p:txBody>
          <a:bodyPr wrap="square" lIns="0" tIns="0" rIns="0" bIns="0" rtlCol="0" anchor="t"/>
          <a:lstStyle/>
          <a:p>
            <a:pPr algn="ctr">
              <a:lnSpc>
                <a:spcPts val="4016"/>
              </a:lnSpc>
              <a:buNone/>
            </a:pPr>
            <a:r>
              <a:rPr lang="en-US" sz="3188" dirty="0">
                <a:solidFill>
                  <a:srgbClr val="FFFFFF"/>
                </a:solidFill>
                <a:latin typeface="Montserrat" pitchFamily="34" charset="0"/>
                <a:ea typeface="Montserrat" pitchFamily="34" charset="-122"/>
                <a:cs typeface="Montserrat" pitchFamily="34" charset="-120"/>
              </a:rPr>
              <a:t>Overview</a:t>
            </a:r>
            <a:endParaRPr lang="en-US" dirty="0"/>
          </a:p>
        </p:txBody>
      </p:sp>
      <p:pic>
        <p:nvPicPr>
          <p:cNvPr id="3" name="Object 2" descr="preencoded.png"/>
          <p:cNvPicPr>
            <a:picLocks noChangeAspect="1"/>
          </p:cNvPicPr>
          <p:nvPr/>
        </p:nvPicPr>
        <p:blipFill>
          <a:blip r:embed="rId3"/>
          <a:srcRect l="29848" r="29848"/>
          <a:stretch/>
        </p:blipFill>
        <p:spPr>
          <a:xfrm>
            <a:off x="0" y="0"/>
            <a:ext cx="4150761" cy="6865808"/>
          </a:xfrm>
          <a:prstGeom prst="rect">
            <a:avLst/>
          </a:prstGeom>
        </p:spPr>
      </p:pic>
      <p:sp>
        <p:nvSpPr>
          <p:cNvPr id="4" name="Object 3"/>
          <p:cNvSpPr/>
          <p:nvPr/>
        </p:nvSpPr>
        <p:spPr>
          <a:xfrm>
            <a:off x="4712596" y="1163782"/>
            <a:ext cx="7595408" cy="4703759"/>
          </a:xfrm>
          <a:prstGeom prst="rect">
            <a:avLst/>
          </a:prstGeom>
          <a:noFill/>
        </p:spPr>
        <p:txBody>
          <a:bodyPr wrap="square" lIns="0" tIns="0" rIns="0" bIns="0" rtlCol="0" anchor="t"/>
          <a:lstStyle/>
          <a:p>
            <a:pPr marL="242900" indent="-242900" algn="l">
              <a:lnSpc>
                <a:spcPts val="2722"/>
              </a:lnSpc>
              <a:buSzPct val="100000"/>
              <a:buFont typeface="+mj-lt"/>
              <a:buAutoNum type="arabicPeriod"/>
            </a:pPr>
            <a:r>
              <a:rPr lang="en-US" sz="2400" dirty="0">
                <a:solidFill>
                  <a:srgbClr val="FFFFFF"/>
                </a:solidFill>
                <a:latin typeface="Montserrat" pitchFamily="34" charset="0"/>
                <a:ea typeface="Montserrat" pitchFamily="34" charset="-122"/>
                <a:cs typeface="Montserrat" pitchFamily="34" charset="-120"/>
              </a:rPr>
              <a:t>Legislation</a:t>
            </a:r>
          </a:p>
          <a:p>
            <a:pPr lvl="1" algn="l">
              <a:lnSpc>
                <a:spcPts val="1932"/>
              </a:lnSpc>
              <a:spcBef>
                <a:spcPts val="396"/>
              </a:spcBef>
              <a:buNone/>
            </a:pPr>
            <a:r>
              <a:rPr lang="en-US" dirty="0">
                <a:solidFill>
                  <a:srgbClr val="FFFFFF"/>
                </a:solidFill>
                <a:latin typeface="Montserrat" pitchFamily="34" charset="0"/>
                <a:ea typeface="Montserrat" pitchFamily="34" charset="-122"/>
                <a:cs typeface="Montserrat" pitchFamily="34" charset="-120"/>
              </a:rPr>
              <a:t>Post-secondary Education Choice &amp; Excellence Act, 2000</a:t>
            </a:r>
          </a:p>
          <a:p>
            <a:pPr marL="242900" indent="-242900" algn="l">
              <a:lnSpc>
                <a:spcPts val="2722"/>
              </a:lnSpc>
              <a:spcBef>
                <a:spcPts val="2617"/>
              </a:spcBef>
              <a:buSzPct val="100000"/>
              <a:buFont typeface="+mj-lt"/>
              <a:buAutoNum type="arabicPeriod"/>
            </a:pPr>
            <a:r>
              <a:rPr lang="en-US" sz="2400" dirty="0">
                <a:solidFill>
                  <a:srgbClr val="FFFFFF"/>
                </a:solidFill>
                <a:latin typeface="Montserrat" pitchFamily="34" charset="0"/>
                <a:ea typeface="Montserrat" pitchFamily="34" charset="-122"/>
                <a:cs typeface="Montserrat" pitchFamily="34" charset="-120"/>
              </a:rPr>
              <a:t>PEQAB Board</a:t>
            </a:r>
          </a:p>
          <a:p>
            <a:pPr lvl="1" algn="l">
              <a:lnSpc>
                <a:spcPts val="1932"/>
              </a:lnSpc>
              <a:spcBef>
                <a:spcPts val="396"/>
              </a:spcBef>
              <a:buNone/>
            </a:pPr>
            <a:r>
              <a:rPr lang="en-US" dirty="0">
                <a:solidFill>
                  <a:srgbClr val="FFFFFF"/>
                </a:solidFill>
                <a:latin typeface="Montserrat" pitchFamily="34" charset="0"/>
                <a:ea typeface="Montserrat" pitchFamily="34" charset="-122"/>
                <a:cs typeface="Montserrat" pitchFamily="34" charset="-120"/>
              </a:rPr>
              <a:t>Mandate</a:t>
            </a:r>
          </a:p>
          <a:p>
            <a:pPr marL="242900" indent="-242900" algn="l">
              <a:lnSpc>
                <a:spcPts val="2722"/>
              </a:lnSpc>
              <a:spcBef>
                <a:spcPts val="2617"/>
              </a:spcBef>
              <a:buSzPct val="100000"/>
              <a:buFont typeface="+mj-lt"/>
              <a:buAutoNum type="arabicPeriod"/>
            </a:pPr>
            <a:r>
              <a:rPr lang="en-US" sz="2400" dirty="0">
                <a:solidFill>
                  <a:srgbClr val="FFFFFF"/>
                </a:solidFill>
                <a:latin typeface="Montserrat" pitchFamily="34" charset="0"/>
                <a:ea typeface="Montserrat" pitchFamily="34" charset="-122"/>
                <a:cs typeface="Montserrat" pitchFamily="34" charset="-120"/>
              </a:rPr>
              <a:t>PEQAB Branch</a:t>
            </a:r>
          </a:p>
          <a:p>
            <a:pPr lvl="1" algn="l">
              <a:lnSpc>
                <a:spcPts val="1932"/>
              </a:lnSpc>
              <a:spcBef>
                <a:spcPts val="396"/>
              </a:spcBef>
              <a:buNone/>
            </a:pPr>
            <a:r>
              <a:rPr lang="en-US" dirty="0">
                <a:solidFill>
                  <a:srgbClr val="FFFFFF">
                    <a:alpha val="90000"/>
                  </a:srgbClr>
                </a:solidFill>
                <a:latin typeface="Montserrat" pitchFamily="34" charset="0"/>
                <a:ea typeface="Montserrat" pitchFamily="34" charset="-122"/>
                <a:cs typeface="Montserrat" pitchFamily="34" charset="-120"/>
              </a:rPr>
              <a:t>PEQAB Board Secretariat</a:t>
            </a:r>
          </a:p>
          <a:p>
            <a:pPr lvl="2" algn="l">
              <a:lnSpc>
                <a:spcPts val="1932"/>
              </a:lnSpc>
              <a:spcBef>
                <a:spcPts val="523"/>
              </a:spcBef>
              <a:buNone/>
            </a:pPr>
            <a:r>
              <a:rPr lang="en-US" sz="1600" dirty="0">
                <a:solidFill>
                  <a:srgbClr val="FFFFFF"/>
                </a:solidFill>
                <a:latin typeface="Montserrat" pitchFamily="34" charset="0"/>
                <a:ea typeface="Montserrat" pitchFamily="34" charset="-122"/>
                <a:cs typeface="Montserrat" pitchFamily="34" charset="-120"/>
              </a:rPr>
              <a:t>Degrees </a:t>
            </a:r>
            <a:r>
              <a:rPr lang="en-US" sz="1600" dirty="0">
                <a:solidFill>
                  <a:srgbClr val="FFFFFF">
                    <a:alpha val="90000"/>
                  </a:srgbClr>
                </a:solidFill>
                <a:latin typeface="Montserrat" pitchFamily="34" charset="0"/>
                <a:ea typeface="Montserrat" pitchFamily="34" charset="-122"/>
                <a:cs typeface="Montserrat" pitchFamily="34" charset="-120"/>
              </a:rPr>
              <a:t> </a:t>
            </a:r>
          </a:p>
          <a:p>
            <a:pPr lvl="2" algn="l">
              <a:lnSpc>
                <a:spcPts val="1932"/>
              </a:lnSpc>
              <a:spcBef>
                <a:spcPts val="523"/>
              </a:spcBef>
              <a:buNone/>
            </a:pPr>
            <a:r>
              <a:rPr lang="en-US" sz="1600" dirty="0">
                <a:solidFill>
                  <a:srgbClr val="FFFFFF"/>
                </a:solidFill>
                <a:latin typeface="Montserrat" pitchFamily="34" charset="0"/>
                <a:ea typeface="Montserrat" pitchFamily="34" charset="-122"/>
                <a:cs typeface="Montserrat" pitchFamily="34" charset="-120"/>
              </a:rPr>
              <a:t>Recent </a:t>
            </a:r>
            <a:r>
              <a:rPr lang="en-US" sz="1600" dirty="0">
                <a:solidFill>
                  <a:srgbClr val="FFFFFF">
                    <a:alpha val="90000"/>
                  </a:srgbClr>
                </a:solidFill>
                <a:latin typeface="Montserrat" pitchFamily="34" charset="0"/>
                <a:ea typeface="Montserrat" pitchFamily="34" charset="-122"/>
                <a:cs typeface="Montserrat" pitchFamily="34" charset="-120"/>
              </a:rPr>
              <a:t>Initiatives</a:t>
            </a:r>
            <a:br>
              <a:rPr lang="en-US" sz="1600" dirty="0">
                <a:solidFill>
                  <a:srgbClr val="FFFFFF">
                    <a:alpha val="90000"/>
                  </a:srgbClr>
                </a:solidFill>
                <a:latin typeface="Montserrat" pitchFamily="34" charset="0"/>
                <a:ea typeface="Montserrat" pitchFamily="34" charset="-122"/>
                <a:cs typeface="Montserrat" pitchFamily="34" charset="-120"/>
              </a:rPr>
            </a:br>
            <a:r>
              <a:rPr lang="en-US" sz="1600" dirty="0">
                <a:solidFill>
                  <a:srgbClr val="FFFFFF">
                    <a:alpha val="90000"/>
                  </a:srgbClr>
                </a:solidFill>
                <a:latin typeface="Montserrat" pitchFamily="34" charset="0"/>
                <a:ea typeface="Montserrat" pitchFamily="34" charset="-122"/>
                <a:cs typeface="Montserrat" pitchFamily="34" charset="-120"/>
              </a:rPr>
              <a:t>French Language Institutions </a:t>
            </a:r>
            <a:br>
              <a:rPr lang="en-US" sz="1600" dirty="0">
                <a:solidFill>
                  <a:srgbClr val="FFFFFF">
                    <a:alpha val="90000"/>
                  </a:srgbClr>
                </a:solidFill>
                <a:latin typeface="Montserrat" pitchFamily="34" charset="0"/>
                <a:ea typeface="Montserrat" pitchFamily="34" charset="-122"/>
                <a:cs typeface="Montserrat" pitchFamily="34" charset="-120"/>
              </a:rPr>
            </a:br>
            <a:r>
              <a:rPr lang="en-US" sz="1600" dirty="0">
                <a:solidFill>
                  <a:srgbClr val="FFFFFF">
                    <a:alpha val="90000"/>
                  </a:srgbClr>
                </a:solidFill>
                <a:latin typeface="Montserrat" pitchFamily="34" charset="0"/>
                <a:ea typeface="Montserrat" pitchFamily="34" charset="-122"/>
                <a:cs typeface="Montserrat" pitchFamily="34" charset="-120"/>
              </a:rPr>
              <a:t>Research matters</a:t>
            </a:r>
          </a:p>
          <a:p>
            <a:pPr lvl="1" algn="l">
              <a:lnSpc>
                <a:spcPts val="1932"/>
              </a:lnSpc>
              <a:spcBef>
                <a:spcPts val="523"/>
              </a:spcBef>
              <a:buNone/>
            </a:pPr>
            <a:r>
              <a:rPr lang="en-US" dirty="0">
                <a:solidFill>
                  <a:srgbClr val="FFFFFF">
                    <a:alpha val="90000"/>
                  </a:srgbClr>
                </a:solidFill>
                <a:latin typeface="Montserrat" pitchFamily="34" charset="0"/>
                <a:ea typeface="Montserrat" pitchFamily="34" charset="-122"/>
                <a:cs typeface="Montserrat" pitchFamily="34" charset="-120"/>
              </a:rPr>
              <a:t>Program Standards (non-degree)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3809048" cy="6856285"/>
          </a:xfrm>
          <a:prstGeom prst="rect">
            <a:avLst/>
          </a:prstGeom>
          <a:solidFill>
            <a:srgbClr val="62A8BB"/>
          </a:solidFill>
        </p:spPr>
      </p:sp>
      <p:sp>
        <p:nvSpPr>
          <p:cNvPr id="3" name="Object 2"/>
          <p:cNvSpPr/>
          <p:nvPr/>
        </p:nvSpPr>
        <p:spPr>
          <a:xfrm>
            <a:off x="476131" y="2442821"/>
            <a:ext cx="2528212" cy="1019663"/>
          </a:xfrm>
          <a:prstGeom prst="rect">
            <a:avLst/>
          </a:prstGeom>
          <a:noFill/>
        </p:spPr>
        <p:txBody>
          <a:bodyPr wrap="square" lIns="0" tIns="0" rIns="0" bIns="0" rtlCol="0" anchor="t"/>
          <a:lstStyle/>
          <a:p>
            <a:pPr algn="l">
              <a:lnSpc>
                <a:spcPts val="4016"/>
              </a:lnSpc>
              <a:buNone/>
            </a:pPr>
            <a:r>
              <a:rPr lang="en-US" sz="3188" dirty="0">
                <a:solidFill>
                  <a:schemeClr val="bg1"/>
                </a:solidFill>
                <a:latin typeface="Montserrat" pitchFamily="34" charset="0"/>
                <a:ea typeface="Montserrat" pitchFamily="34" charset="-122"/>
                <a:cs typeface="Montserrat" pitchFamily="34" charset="-120"/>
              </a:rPr>
              <a:t>Legislation: PSECE Act </a:t>
            </a:r>
            <a:endParaRPr lang="en-US" dirty="0">
              <a:solidFill>
                <a:schemeClr val="bg1"/>
              </a:solidFill>
            </a:endParaRPr>
          </a:p>
        </p:txBody>
      </p:sp>
      <p:sp>
        <p:nvSpPr>
          <p:cNvPr id="4" name="Object 3"/>
          <p:cNvSpPr/>
          <p:nvPr/>
        </p:nvSpPr>
        <p:spPr>
          <a:xfrm>
            <a:off x="476131" y="3566002"/>
            <a:ext cx="3142464" cy="800037"/>
          </a:xfrm>
          <a:prstGeom prst="rect">
            <a:avLst/>
          </a:prstGeom>
          <a:noFill/>
        </p:spPr>
        <p:txBody>
          <a:bodyPr wrap="square" lIns="0" tIns="0" rIns="0" bIns="0" rtlCol="0" anchor="t"/>
          <a:lstStyle/>
          <a:p>
            <a:pPr algn="l">
              <a:lnSpc>
                <a:spcPts val="2100"/>
              </a:lnSpc>
              <a:spcBef>
                <a:spcPts val="799"/>
              </a:spcBef>
              <a:buNone/>
            </a:pPr>
            <a:r>
              <a:rPr lang="en-US" sz="1500" dirty="0">
                <a:solidFill>
                  <a:schemeClr val="bg1"/>
                </a:solidFill>
                <a:latin typeface="Montserrat" pitchFamily="34" charset="0"/>
                <a:ea typeface="Montserrat" pitchFamily="34" charset="-122"/>
                <a:cs typeface="Montserrat" pitchFamily="34" charset="-120"/>
              </a:rPr>
              <a:t>Post-secondary Education Choice &amp; Excellence Act, 2000 (PSECE)</a:t>
            </a:r>
            <a:endParaRPr lang="en-US" dirty="0">
              <a:solidFill>
                <a:schemeClr val="bg1"/>
              </a:solidFill>
            </a:endParaRPr>
          </a:p>
        </p:txBody>
      </p:sp>
      <p:sp>
        <p:nvSpPr>
          <p:cNvPr id="5" name="Object 4"/>
          <p:cNvSpPr/>
          <p:nvPr/>
        </p:nvSpPr>
        <p:spPr>
          <a:xfrm>
            <a:off x="4380405" y="1097166"/>
            <a:ext cx="3770845" cy="1917877"/>
          </a:xfrm>
          <a:prstGeom prst="rect">
            <a:avLst/>
          </a:prstGeom>
          <a:noFill/>
        </p:spPr>
        <p:txBody>
          <a:bodyPr wrap="square" lIns="0" tIns="0" rIns="0" bIns="0" rtlCol="0" anchor="t"/>
          <a:lstStyle/>
          <a:p>
            <a:pPr marL="242900" indent="-242900" algn="l">
              <a:lnSpc>
                <a:spcPts val="2722"/>
              </a:lnSpc>
              <a:buSzPct val="100000"/>
              <a:buChar char="•"/>
            </a:pPr>
            <a:r>
              <a:rPr lang="en-US" sz="2160" dirty="0">
                <a:solidFill>
                  <a:srgbClr val="000000"/>
                </a:solidFill>
                <a:latin typeface="Montserrat" pitchFamily="34" charset="0"/>
                <a:ea typeface="Montserrat" pitchFamily="34" charset="-122"/>
                <a:cs typeface="Montserrat" pitchFamily="34" charset="-120"/>
              </a:rPr>
              <a:t>Establishes the Postsecondary Education Quality Assessment Board (PEQAB)</a:t>
            </a:r>
            <a:endParaRPr lang="en-US" dirty="0"/>
          </a:p>
        </p:txBody>
      </p:sp>
      <p:sp>
        <p:nvSpPr>
          <p:cNvPr id="6" name="Object 5"/>
          <p:cNvSpPr/>
          <p:nvPr/>
        </p:nvSpPr>
        <p:spPr>
          <a:xfrm>
            <a:off x="8189452" y="1097166"/>
            <a:ext cx="3770845" cy="4840665"/>
          </a:xfrm>
          <a:prstGeom prst="rect">
            <a:avLst/>
          </a:prstGeom>
          <a:noFill/>
        </p:spPr>
        <p:txBody>
          <a:bodyPr wrap="square" lIns="0" tIns="0" rIns="0" bIns="0" rtlCol="0" anchor="t"/>
          <a:lstStyle/>
          <a:p>
            <a:pPr marL="242900" indent="-242900" algn="l">
              <a:lnSpc>
                <a:spcPts val="2722"/>
              </a:lnSpc>
              <a:buSzPct val="100000"/>
              <a:buChar char="•"/>
            </a:pPr>
            <a:r>
              <a:rPr lang="en-US" sz="2160" dirty="0">
                <a:solidFill>
                  <a:srgbClr val="000000"/>
                </a:solidFill>
                <a:latin typeface="Montserrat" pitchFamily="34" charset="0"/>
                <a:ea typeface="Montserrat" pitchFamily="34" charset="-122"/>
                <a:cs typeface="Montserrat" pitchFamily="34" charset="-120"/>
              </a:rPr>
              <a:t>Mandates the PEQAB Board </a:t>
            </a:r>
          </a:p>
          <a:p>
            <a:pPr lvl="1" algn="l">
              <a:lnSpc>
                <a:spcPts val="1932"/>
              </a:lnSpc>
              <a:spcBef>
                <a:spcPts val="396"/>
              </a:spcBef>
              <a:buNone/>
            </a:pPr>
            <a:r>
              <a:rPr lang="en-US" sz="1380" dirty="0">
                <a:solidFill>
                  <a:srgbClr val="000000"/>
                </a:solidFill>
                <a:latin typeface="Montserrat" pitchFamily="34" charset="0"/>
                <a:ea typeface="Montserrat" pitchFamily="34" charset="-122"/>
                <a:cs typeface="Montserrat" pitchFamily="34" charset="-120"/>
              </a:rPr>
              <a:t>To make recommendations to the Minister for “consent” to offer degree programs in Ontario for</a:t>
            </a:r>
          </a:p>
          <a:p>
            <a:pPr marL="728700" lvl="2" indent="-242900" algn="l">
              <a:lnSpc>
                <a:spcPts val="1932"/>
              </a:lnSpc>
              <a:spcBef>
                <a:spcPts val="523"/>
              </a:spcBef>
              <a:buSzPct val="100000"/>
              <a:buChar char="•"/>
            </a:pPr>
            <a:r>
              <a:rPr lang="en-US" sz="1380" dirty="0">
                <a:solidFill>
                  <a:srgbClr val="000000"/>
                </a:solidFill>
                <a:latin typeface="Montserrat" pitchFamily="34" charset="0"/>
                <a:ea typeface="Montserrat" pitchFamily="34" charset="-122"/>
                <a:cs typeface="Montserrat" pitchFamily="34" charset="-120"/>
              </a:rPr>
              <a:t>Ontario Colleges offering degrees</a:t>
            </a:r>
          </a:p>
          <a:p>
            <a:pPr marL="728700" lvl="2" indent="-242900" algn="l">
              <a:lnSpc>
                <a:spcPts val="1932"/>
              </a:lnSpc>
              <a:spcBef>
                <a:spcPts val="523"/>
              </a:spcBef>
              <a:buSzPct val="100000"/>
              <a:buChar char="•"/>
            </a:pPr>
            <a:r>
              <a:rPr lang="en-US" sz="1380" dirty="0">
                <a:solidFill>
                  <a:srgbClr val="000000"/>
                </a:solidFill>
                <a:latin typeface="Montserrat" pitchFamily="34" charset="0"/>
                <a:ea typeface="Montserrat" pitchFamily="34" charset="-122"/>
                <a:cs typeface="Montserrat" pitchFamily="34" charset="-120"/>
              </a:rPr>
              <a:t>Out of Province universities /institutions</a:t>
            </a:r>
          </a:p>
          <a:p>
            <a:pPr marL="728700" lvl="2" indent="-242900" algn="l">
              <a:lnSpc>
                <a:spcPts val="1932"/>
              </a:lnSpc>
              <a:spcBef>
                <a:spcPts val="523"/>
              </a:spcBef>
              <a:buSzPct val="100000"/>
              <a:buChar char="•"/>
            </a:pPr>
            <a:r>
              <a:rPr lang="en-US" sz="1380" dirty="0">
                <a:solidFill>
                  <a:srgbClr val="000000"/>
                </a:solidFill>
                <a:latin typeface="Montserrat" pitchFamily="34" charset="0"/>
                <a:ea typeface="Montserrat" pitchFamily="34" charset="-122"/>
                <a:cs typeface="Montserrat" pitchFamily="34" charset="-120"/>
              </a:rPr>
              <a:t>Private universities/institutions in Ontario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9877"/>
            <a:ext cx="12188949" cy="1561709"/>
          </a:xfrm>
          <a:prstGeom prst="rect">
            <a:avLst/>
          </a:prstGeom>
          <a:solidFill>
            <a:srgbClr val="62A8BB"/>
          </a:solidFill>
        </p:spPr>
      </p:sp>
      <p:sp>
        <p:nvSpPr>
          <p:cNvPr id="3" name="Object 2"/>
          <p:cNvSpPr/>
          <p:nvPr/>
        </p:nvSpPr>
        <p:spPr>
          <a:xfrm>
            <a:off x="0" y="366890"/>
            <a:ext cx="12188901" cy="509831"/>
          </a:xfrm>
          <a:prstGeom prst="rect">
            <a:avLst/>
          </a:prstGeom>
          <a:noFill/>
        </p:spPr>
        <p:txBody>
          <a:bodyPr wrap="square" lIns="0" tIns="0" rIns="0" bIns="0" rtlCol="0" anchor="t"/>
          <a:lstStyle/>
          <a:p>
            <a:pPr algn="ctr">
              <a:lnSpc>
                <a:spcPts val="4016"/>
              </a:lnSpc>
              <a:buNone/>
            </a:pPr>
            <a:r>
              <a:rPr lang="en-US" sz="3188" dirty="0">
                <a:solidFill>
                  <a:schemeClr val="bg1"/>
                </a:solidFill>
                <a:latin typeface="Montserrat" pitchFamily="34" charset="0"/>
                <a:ea typeface="Montserrat" pitchFamily="34" charset="-122"/>
                <a:cs typeface="Montserrat" pitchFamily="34" charset="-120"/>
              </a:rPr>
              <a:t>Legislation: PSECE Act</a:t>
            </a:r>
            <a:endParaRPr lang="en-US" dirty="0">
              <a:solidFill>
                <a:schemeClr val="bg1"/>
              </a:solidFill>
            </a:endParaRPr>
          </a:p>
        </p:txBody>
      </p:sp>
      <p:sp>
        <p:nvSpPr>
          <p:cNvPr id="4" name="Object 3"/>
          <p:cNvSpPr/>
          <p:nvPr/>
        </p:nvSpPr>
        <p:spPr>
          <a:xfrm>
            <a:off x="0" y="980240"/>
            <a:ext cx="12188901" cy="266679"/>
          </a:xfrm>
          <a:prstGeom prst="rect">
            <a:avLst/>
          </a:prstGeom>
          <a:noFill/>
        </p:spPr>
        <p:txBody>
          <a:bodyPr wrap="square" lIns="0" tIns="0" rIns="0" bIns="0" rtlCol="0" anchor="t"/>
          <a:lstStyle/>
          <a:p>
            <a:pPr algn="ctr">
              <a:lnSpc>
                <a:spcPts val="2100"/>
              </a:lnSpc>
              <a:spcBef>
                <a:spcPts val="799"/>
              </a:spcBef>
              <a:buNone/>
            </a:pPr>
            <a:r>
              <a:rPr lang="en-US" sz="1500" dirty="0">
                <a:solidFill>
                  <a:schemeClr val="bg1"/>
                </a:solidFill>
                <a:latin typeface="Montserrat" pitchFamily="34" charset="0"/>
                <a:ea typeface="Montserrat" pitchFamily="34" charset="-122"/>
                <a:cs typeface="Montserrat" pitchFamily="34" charset="-120"/>
              </a:rPr>
              <a:t>PSECE mandates the PEQAB Board </a:t>
            </a:r>
            <a:endParaRPr lang="en-US" dirty="0">
              <a:solidFill>
                <a:schemeClr val="bg1"/>
              </a:solidFill>
            </a:endParaRPr>
          </a:p>
        </p:txBody>
      </p:sp>
      <p:sp>
        <p:nvSpPr>
          <p:cNvPr id="5" name="Object 4"/>
          <p:cNvSpPr/>
          <p:nvPr/>
        </p:nvSpPr>
        <p:spPr>
          <a:xfrm>
            <a:off x="952262" y="1873260"/>
            <a:ext cx="5446854" cy="4671017"/>
          </a:xfrm>
          <a:prstGeom prst="rect">
            <a:avLst/>
          </a:prstGeom>
          <a:noFill/>
        </p:spPr>
        <p:txBody>
          <a:bodyPr wrap="square" lIns="0" tIns="0" rIns="0" bIns="0" rtlCol="0" anchor="t"/>
          <a:lstStyle/>
          <a:p>
            <a:pPr marL="242900" indent="-242900" algn="l">
              <a:lnSpc>
                <a:spcPts val="2722"/>
              </a:lnSpc>
              <a:buSzPct val="100000"/>
              <a:buChar char="•"/>
            </a:pPr>
            <a:r>
              <a:rPr lang="en-US" sz="2160" dirty="0">
                <a:solidFill>
                  <a:srgbClr val="000000"/>
                </a:solidFill>
                <a:latin typeface="Montserrat" pitchFamily="34" charset="0"/>
                <a:ea typeface="Montserrat" pitchFamily="34" charset="-122"/>
                <a:cs typeface="Montserrat" pitchFamily="34" charset="-120"/>
              </a:rPr>
              <a:t>To establish its own procedures to review applications</a:t>
            </a:r>
          </a:p>
          <a:p>
            <a:pPr marL="242900" indent="-242900" algn="l">
              <a:lnSpc>
                <a:spcPts val="2722"/>
              </a:lnSpc>
              <a:spcBef>
                <a:spcPts val="2490"/>
              </a:spcBef>
              <a:buSzPct val="100000"/>
              <a:buChar char="•"/>
            </a:pPr>
            <a:r>
              <a:rPr lang="en-US" sz="2160" dirty="0">
                <a:solidFill>
                  <a:srgbClr val="000000"/>
                </a:solidFill>
                <a:latin typeface="Montserrat" pitchFamily="34" charset="0"/>
                <a:ea typeface="Montserrat" pitchFamily="34" charset="-122"/>
                <a:cs typeface="Montserrat" pitchFamily="34" charset="-120"/>
              </a:rPr>
              <a:t>To establish its own “criteria” standards and benchmarks for such reviews</a:t>
            </a:r>
          </a:p>
          <a:p>
            <a:pPr marL="242900" indent="-242900" algn="l">
              <a:lnSpc>
                <a:spcPts val="2722"/>
              </a:lnSpc>
              <a:spcBef>
                <a:spcPts val="2490"/>
              </a:spcBef>
              <a:buSzPct val="100000"/>
              <a:buChar char="•"/>
            </a:pPr>
            <a:r>
              <a:rPr lang="en-US" sz="2160" dirty="0">
                <a:solidFill>
                  <a:srgbClr val="000000"/>
                </a:solidFill>
                <a:latin typeface="Montserrat" pitchFamily="34" charset="0"/>
                <a:ea typeface="Montserrat" pitchFamily="34" charset="-122"/>
                <a:cs typeface="Montserrat" pitchFamily="34" charset="-120"/>
              </a:rPr>
              <a:t>To establish review panels to assess the educational quality of proposed degree programs in Ontario and to review applications</a:t>
            </a:r>
            <a:endParaRPr lang="en-US" dirty="0"/>
          </a:p>
        </p:txBody>
      </p:sp>
      <p:sp>
        <p:nvSpPr>
          <p:cNvPr id="6" name="Object 5"/>
          <p:cNvSpPr/>
          <p:nvPr/>
        </p:nvSpPr>
        <p:spPr>
          <a:xfrm>
            <a:off x="6284928" y="1873260"/>
            <a:ext cx="5446854" cy="4385644"/>
          </a:xfrm>
          <a:prstGeom prst="rect">
            <a:avLst/>
          </a:prstGeom>
          <a:noFill/>
        </p:spPr>
        <p:txBody>
          <a:bodyPr wrap="square" lIns="0" tIns="0" rIns="0" bIns="0" rtlCol="0" anchor="t"/>
          <a:lstStyle/>
          <a:p>
            <a:pPr marL="242900" indent="-242900" algn="l">
              <a:lnSpc>
                <a:spcPts val="2722"/>
              </a:lnSpc>
              <a:buSzPct val="100000"/>
              <a:buChar char="•"/>
            </a:pPr>
            <a:r>
              <a:rPr lang="en-US" sz="2160" dirty="0">
                <a:solidFill>
                  <a:srgbClr val="000000"/>
                </a:solidFill>
                <a:latin typeface="Montserrat" pitchFamily="34" charset="0"/>
                <a:ea typeface="Montserrat" pitchFamily="34" charset="-122"/>
                <a:cs typeface="Montserrat" pitchFamily="34" charset="-120"/>
              </a:rPr>
              <a:t>To perform such other duties as may be prescribed by the Minister/Ministry</a:t>
            </a:r>
          </a:p>
          <a:p>
            <a:pPr marL="242900" indent="-242900" algn="l">
              <a:lnSpc>
                <a:spcPts val="2722"/>
              </a:lnSpc>
              <a:spcBef>
                <a:spcPts val="2490"/>
              </a:spcBef>
              <a:buSzPct val="100000"/>
              <a:buChar char="•"/>
            </a:pPr>
            <a:r>
              <a:rPr lang="en-US" sz="2160" dirty="0">
                <a:solidFill>
                  <a:srgbClr val="000000"/>
                </a:solidFill>
                <a:latin typeface="Montserrat" pitchFamily="34" charset="0"/>
                <a:ea typeface="Montserrat" pitchFamily="34" charset="-122"/>
                <a:cs typeface="Montserrat" pitchFamily="34" charset="-120"/>
              </a:rPr>
              <a:t>To undertake research as it determines necessary to carry out its duties</a:t>
            </a:r>
          </a:p>
          <a:p>
            <a:pPr marL="242900" indent="-242900" algn="l">
              <a:lnSpc>
                <a:spcPts val="2722"/>
              </a:lnSpc>
              <a:spcBef>
                <a:spcPts val="2490"/>
              </a:spcBef>
              <a:buSzPct val="100000"/>
              <a:buChar char="•"/>
            </a:pPr>
            <a:r>
              <a:rPr lang="en-US" sz="2160" dirty="0">
                <a:solidFill>
                  <a:srgbClr val="000000"/>
                </a:solidFill>
                <a:latin typeface="Montserrat" pitchFamily="34" charset="0"/>
                <a:ea typeface="Montserrat" pitchFamily="34" charset="-122"/>
                <a:cs typeface="Montserrat" pitchFamily="34" charset="-120"/>
              </a:rPr>
              <a:t>To maintain criteria “in accordance with standards recognized in Ontario and other jurisdictions.”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62A8BB"/>
        </a:solidFill>
        <a:effectLst/>
      </p:bgPr>
    </p:bg>
    <p:spTree>
      <p:nvGrpSpPr>
        <p:cNvPr id="1" name=""/>
        <p:cNvGrpSpPr/>
        <p:nvPr/>
      </p:nvGrpSpPr>
      <p:grpSpPr>
        <a:xfrm>
          <a:off x="0" y="0"/>
          <a:ext cx="0" cy="0"/>
          <a:chOff x="0" y="0"/>
          <a:chExt cx="0" cy="0"/>
        </a:xfrm>
      </p:grpSpPr>
      <p:sp>
        <p:nvSpPr>
          <p:cNvPr id="2" name="Object 1"/>
          <p:cNvSpPr/>
          <p:nvPr/>
        </p:nvSpPr>
        <p:spPr>
          <a:xfrm>
            <a:off x="476131" y="2605713"/>
            <a:ext cx="2296136" cy="1019663"/>
          </a:xfrm>
          <a:prstGeom prst="rect">
            <a:avLst/>
          </a:prstGeom>
          <a:noFill/>
        </p:spPr>
        <p:txBody>
          <a:bodyPr wrap="square" lIns="0" tIns="0" rIns="0" bIns="0" rtlCol="0" anchor="t"/>
          <a:lstStyle/>
          <a:p>
            <a:pPr algn="l">
              <a:lnSpc>
                <a:spcPts val="4016"/>
              </a:lnSpc>
              <a:buNone/>
            </a:pPr>
            <a:r>
              <a:rPr lang="en-US" sz="3188" dirty="0">
                <a:solidFill>
                  <a:srgbClr val="FFFFFF"/>
                </a:solidFill>
                <a:latin typeface="Montserrat" pitchFamily="34" charset="0"/>
                <a:ea typeface="Montserrat" pitchFamily="34" charset="-122"/>
                <a:cs typeface="Montserrat" pitchFamily="34" charset="-120"/>
              </a:rPr>
              <a:t>Appointed Board members</a:t>
            </a:r>
            <a:endParaRPr lang="en-US" dirty="0"/>
          </a:p>
        </p:txBody>
      </p:sp>
      <p:pic>
        <p:nvPicPr>
          <p:cNvPr id="3" name="Object 2" descr="preencoded.png"/>
          <p:cNvPicPr>
            <a:picLocks noChangeAspect="1"/>
          </p:cNvPicPr>
          <p:nvPr/>
        </p:nvPicPr>
        <p:blipFill>
          <a:blip r:embed="rId3"/>
          <a:srcRect l="-20888" t="2741" r="-20888" b="2741"/>
          <a:stretch/>
        </p:blipFill>
        <p:spPr>
          <a:xfrm>
            <a:off x="4285178" y="690390"/>
            <a:ext cx="1190327" cy="1190327"/>
          </a:xfrm>
          <a:prstGeom prst="rect">
            <a:avLst/>
          </a:prstGeom>
        </p:spPr>
      </p:pic>
      <p:sp>
        <p:nvSpPr>
          <p:cNvPr id="4" name="Object 3"/>
          <p:cNvSpPr/>
          <p:nvPr/>
        </p:nvSpPr>
        <p:spPr>
          <a:xfrm>
            <a:off x="5665958" y="1091352"/>
            <a:ext cx="995030" cy="391435"/>
          </a:xfrm>
          <a:prstGeom prst="rect">
            <a:avLst/>
          </a:prstGeom>
          <a:noFill/>
        </p:spPr>
        <p:txBody>
          <a:bodyPr wrap="square" lIns="0" tIns="0" rIns="0" bIns="0" rtlCol="0" anchor="t"/>
          <a:lstStyle/>
          <a:p>
            <a:pPr algn="l">
              <a:lnSpc>
                <a:spcPts val="1542"/>
              </a:lnSpc>
              <a:buNone/>
            </a:pPr>
            <a:r>
              <a:rPr lang="en-US" sz="1224" dirty="0">
                <a:solidFill>
                  <a:srgbClr val="FFFFFF"/>
                </a:solidFill>
                <a:latin typeface="Montserrat" pitchFamily="34" charset="0"/>
                <a:ea typeface="Montserrat" pitchFamily="34" charset="-122"/>
                <a:cs typeface="Montserrat" pitchFamily="34" charset="-120"/>
              </a:rPr>
              <a:t>Alex Laurin</a:t>
            </a:r>
            <a:endParaRPr lang="en-US" dirty="0"/>
          </a:p>
        </p:txBody>
      </p:sp>
      <p:pic>
        <p:nvPicPr>
          <p:cNvPr id="5" name="Object 4" descr="preencoded.png"/>
          <p:cNvPicPr>
            <a:picLocks noChangeAspect="1"/>
          </p:cNvPicPr>
          <p:nvPr/>
        </p:nvPicPr>
        <p:blipFill>
          <a:blip r:embed="rId4"/>
          <a:srcRect l="12688" r="12688"/>
          <a:stretch/>
        </p:blipFill>
        <p:spPr>
          <a:xfrm>
            <a:off x="6856286" y="690390"/>
            <a:ext cx="1190327" cy="1190327"/>
          </a:xfrm>
          <a:prstGeom prst="rect">
            <a:avLst/>
          </a:prstGeom>
        </p:spPr>
      </p:pic>
      <p:sp>
        <p:nvSpPr>
          <p:cNvPr id="6" name="Object 5"/>
          <p:cNvSpPr/>
          <p:nvPr/>
        </p:nvSpPr>
        <p:spPr>
          <a:xfrm>
            <a:off x="8237065" y="1091352"/>
            <a:ext cx="995030" cy="391435"/>
          </a:xfrm>
          <a:prstGeom prst="rect">
            <a:avLst/>
          </a:prstGeom>
          <a:noFill/>
        </p:spPr>
        <p:txBody>
          <a:bodyPr wrap="square" lIns="0" tIns="0" rIns="0" bIns="0" rtlCol="0" anchor="t"/>
          <a:lstStyle/>
          <a:p>
            <a:pPr algn="l">
              <a:lnSpc>
                <a:spcPts val="1542"/>
              </a:lnSpc>
              <a:buNone/>
            </a:pPr>
            <a:r>
              <a:rPr lang="en-US" sz="1224" dirty="0">
                <a:solidFill>
                  <a:srgbClr val="FFFFFF"/>
                </a:solidFill>
                <a:latin typeface="Montserrat" pitchFamily="34" charset="0"/>
                <a:ea typeface="Montserrat" pitchFamily="34" charset="-122"/>
                <a:cs typeface="Montserrat" pitchFamily="34" charset="-120"/>
              </a:rPr>
              <a:t>Linda Frankln</a:t>
            </a:r>
            <a:endParaRPr lang="en-US" dirty="0"/>
          </a:p>
        </p:txBody>
      </p:sp>
      <p:pic>
        <p:nvPicPr>
          <p:cNvPr id="7" name="Object 6" descr="preencoded.png"/>
          <p:cNvPicPr>
            <a:picLocks noChangeAspect="1"/>
          </p:cNvPicPr>
          <p:nvPr/>
        </p:nvPicPr>
        <p:blipFill>
          <a:blip r:embed="rId5"/>
          <a:srcRect t="7351" b="7351"/>
          <a:stretch/>
        </p:blipFill>
        <p:spPr>
          <a:xfrm>
            <a:off x="9427393" y="690390"/>
            <a:ext cx="1190327" cy="1190327"/>
          </a:xfrm>
          <a:prstGeom prst="rect">
            <a:avLst/>
          </a:prstGeom>
        </p:spPr>
      </p:pic>
      <p:sp>
        <p:nvSpPr>
          <p:cNvPr id="8" name="Object 7"/>
          <p:cNvSpPr/>
          <p:nvPr/>
        </p:nvSpPr>
        <p:spPr>
          <a:xfrm>
            <a:off x="10808172" y="1091352"/>
            <a:ext cx="995030" cy="391435"/>
          </a:xfrm>
          <a:prstGeom prst="rect">
            <a:avLst/>
          </a:prstGeom>
          <a:noFill/>
        </p:spPr>
        <p:txBody>
          <a:bodyPr wrap="square" lIns="0" tIns="0" rIns="0" bIns="0" rtlCol="0" anchor="t"/>
          <a:lstStyle/>
          <a:p>
            <a:pPr algn="l">
              <a:lnSpc>
                <a:spcPts val="1542"/>
              </a:lnSpc>
              <a:buNone/>
            </a:pPr>
            <a:r>
              <a:rPr lang="en-US" sz="1224" dirty="0">
                <a:solidFill>
                  <a:srgbClr val="FFFFFF"/>
                </a:solidFill>
                <a:latin typeface="Montserrat" pitchFamily="34" charset="0"/>
                <a:ea typeface="Montserrat" pitchFamily="34" charset="-122"/>
                <a:cs typeface="Montserrat" pitchFamily="34" charset="-120"/>
              </a:rPr>
              <a:t>Armand La Barge, PhD</a:t>
            </a:r>
            <a:endParaRPr lang="en-US" dirty="0"/>
          </a:p>
        </p:txBody>
      </p:sp>
      <p:pic>
        <p:nvPicPr>
          <p:cNvPr id="9" name="Object 8" descr="preencoded.png"/>
          <p:cNvPicPr>
            <a:picLocks noChangeAspect="1"/>
          </p:cNvPicPr>
          <p:nvPr/>
        </p:nvPicPr>
        <p:blipFill>
          <a:blip r:embed="rId6"/>
          <a:srcRect l="-5855" t="10079" r="-5855" b="10079"/>
          <a:stretch/>
        </p:blipFill>
        <p:spPr>
          <a:xfrm>
            <a:off x="4285178" y="2832979"/>
            <a:ext cx="1190327" cy="1190327"/>
          </a:xfrm>
          <a:prstGeom prst="rect">
            <a:avLst/>
          </a:prstGeom>
        </p:spPr>
      </p:pic>
      <p:sp>
        <p:nvSpPr>
          <p:cNvPr id="10" name="Object 9"/>
          <p:cNvSpPr/>
          <p:nvPr/>
        </p:nvSpPr>
        <p:spPr>
          <a:xfrm>
            <a:off x="5665958" y="3233941"/>
            <a:ext cx="995030" cy="391435"/>
          </a:xfrm>
          <a:prstGeom prst="rect">
            <a:avLst/>
          </a:prstGeom>
          <a:noFill/>
        </p:spPr>
        <p:txBody>
          <a:bodyPr wrap="square" lIns="0" tIns="0" rIns="0" bIns="0" rtlCol="0" anchor="t"/>
          <a:lstStyle/>
          <a:p>
            <a:pPr algn="l">
              <a:lnSpc>
                <a:spcPts val="1542"/>
              </a:lnSpc>
              <a:buNone/>
            </a:pPr>
            <a:r>
              <a:rPr lang="en-US" sz="1224" dirty="0">
                <a:solidFill>
                  <a:srgbClr val="FFFFFF"/>
                </a:solidFill>
                <a:latin typeface="Montserrat" pitchFamily="34" charset="0"/>
                <a:ea typeface="Montserrat" pitchFamily="34" charset="-122"/>
                <a:cs typeface="Montserrat" pitchFamily="34" charset="-120"/>
              </a:rPr>
              <a:t>Marnie MacDougal</a:t>
            </a:r>
            <a:endParaRPr lang="en-US" dirty="0"/>
          </a:p>
        </p:txBody>
      </p:sp>
      <p:pic>
        <p:nvPicPr>
          <p:cNvPr id="11" name="Object 10" descr="preencoded.png"/>
          <p:cNvPicPr>
            <a:picLocks noChangeAspect="1"/>
          </p:cNvPicPr>
          <p:nvPr/>
        </p:nvPicPr>
        <p:blipFill>
          <a:blip r:embed="rId7"/>
          <a:srcRect l="-15405" t="6417" r="-15405" b="6417"/>
          <a:stretch/>
        </p:blipFill>
        <p:spPr>
          <a:xfrm>
            <a:off x="6856286" y="2832979"/>
            <a:ext cx="1190327" cy="1190327"/>
          </a:xfrm>
          <a:prstGeom prst="rect">
            <a:avLst/>
          </a:prstGeom>
        </p:spPr>
      </p:pic>
      <p:sp>
        <p:nvSpPr>
          <p:cNvPr id="12" name="Object 11"/>
          <p:cNvSpPr/>
          <p:nvPr/>
        </p:nvSpPr>
        <p:spPr>
          <a:xfrm>
            <a:off x="8237065" y="3133954"/>
            <a:ext cx="995030" cy="587152"/>
          </a:xfrm>
          <a:prstGeom prst="rect">
            <a:avLst/>
          </a:prstGeom>
          <a:noFill/>
        </p:spPr>
        <p:txBody>
          <a:bodyPr wrap="square" lIns="0" tIns="0" rIns="0" bIns="0" rtlCol="0" anchor="t"/>
          <a:lstStyle/>
          <a:p>
            <a:pPr algn="l">
              <a:lnSpc>
                <a:spcPts val="1542"/>
              </a:lnSpc>
              <a:buNone/>
            </a:pPr>
            <a:r>
              <a:rPr lang="en-US" sz="1224" dirty="0">
                <a:solidFill>
                  <a:srgbClr val="FFFFFF"/>
                </a:solidFill>
                <a:latin typeface="Montserrat" pitchFamily="34" charset="0"/>
                <a:ea typeface="Montserrat" pitchFamily="34" charset="-122"/>
                <a:cs typeface="Montserrat" pitchFamily="34" charset="-120"/>
              </a:rPr>
              <a:t>Thamir (Tom) Murad, PhD</a:t>
            </a:r>
            <a:endParaRPr lang="en-US" dirty="0"/>
          </a:p>
        </p:txBody>
      </p:sp>
      <p:pic>
        <p:nvPicPr>
          <p:cNvPr id="13" name="Object 12" descr="preencoded.png"/>
          <p:cNvPicPr>
            <a:picLocks noChangeAspect="1"/>
          </p:cNvPicPr>
          <p:nvPr/>
        </p:nvPicPr>
        <p:blipFill>
          <a:blip r:embed="rId8"/>
          <a:srcRect/>
          <a:stretch/>
        </p:blipFill>
        <p:spPr>
          <a:xfrm>
            <a:off x="9427393" y="2832979"/>
            <a:ext cx="1190327" cy="1190327"/>
          </a:xfrm>
          <a:prstGeom prst="rect">
            <a:avLst/>
          </a:prstGeom>
        </p:spPr>
      </p:pic>
      <p:sp>
        <p:nvSpPr>
          <p:cNvPr id="14" name="Object 13"/>
          <p:cNvSpPr/>
          <p:nvPr/>
        </p:nvSpPr>
        <p:spPr>
          <a:xfrm>
            <a:off x="10808172" y="3233941"/>
            <a:ext cx="995030" cy="391435"/>
          </a:xfrm>
          <a:prstGeom prst="rect">
            <a:avLst/>
          </a:prstGeom>
          <a:noFill/>
        </p:spPr>
        <p:txBody>
          <a:bodyPr wrap="square" lIns="0" tIns="0" rIns="0" bIns="0" rtlCol="0" anchor="t"/>
          <a:lstStyle/>
          <a:p>
            <a:pPr algn="l">
              <a:lnSpc>
                <a:spcPts val="1542"/>
              </a:lnSpc>
              <a:buNone/>
            </a:pPr>
            <a:r>
              <a:rPr lang="en-US" sz="1224" dirty="0">
                <a:solidFill>
                  <a:srgbClr val="FFFFFF"/>
                </a:solidFill>
                <a:latin typeface="Montserrat" pitchFamily="34" charset="0"/>
                <a:ea typeface="Montserrat" pitchFamily="34" charset="-122"/>
                <a:cs typeface="Montserrat" pitchFamily="34" charset="-120"/>
              </a:rPr>
              <a:t>Patricia Southern</a:t>
            </a:r>
            <a:endParaRPr lang="en-US" dirty="0"/>
          </a:p>
        </p:txBody>
      </p:sp>
      <p:pic>
        <p:nvPicPr>
          <p:cNvPr id="15" name="Object 14" descr="preencoded.png"/>
          <p:cNvPicPr>
            <a:picLocks noChangeAspect="1"/>
          </p:cNvPicPr>
          <p:nvPr/>
        </p:nvPicPr>
        <p:blipFill>
          <a:blip r:embed="rId9"/>
          <a:srcRect l="11393" t="17295" r="11393" b="17295"/>
          <a:stretch/>
        </p:blipFill>
        <p:spPr>
          <a:xfrm>
            <a:off x="6856286" y="4975568"/>
            <a:ext cx="1190327" cy="1190327"/>
          </a:xfrm>
          <a:prstGeom prst="rect">
            <a:avLst/>
          </a:prstGeom>
        </p:spPr>
      </p:pic>
      <p:sp>
        <p:nvSpPr>
          <p:cNvPr id="16" name="Object 15"/>
          <p:cNvSpPr/>
          <p:nvPr/>
        </p:nvSpPr>
        <p:spPr>
          <a:xfrm>
            <a:off x="8237065" y="5376531"/>
            <a:ext cx="995030" cy="391435"/>
          </a:xfrm>
          <a:prstGeom prst="rect">
            <a:avLst/>
          </a:prstGeom>
          <a:noFill/>
        </p:spPr>
        <p:txBody>
          <a:bodyPr wrap="square" lIns="0" tIns="0" rIns="0" bIns="0" rtlCol="0" anchor="t"/>
          <a:lstStyle/>
          <a:p>
            <a:pPr algn="l">
              <a:lnSpc>
                <a:spcPts val="1542"/>
              </a:lnSpc>
              <a:buNone/>
            </a:pPr>
            <a:r>
              <a:rPr lang="en-US" sz="1224" dirty="0">
                <a:solidFill>
                  <a:srgbClr val="FFFFFF"/>
                </a:solidFill>
                <a:latin typeface="Montserrat" pitchFamily="34" charset="0"/>
                <a:ea typeface="Montserrat" pitchFamily="34" charset="-122"/>
                <a:cs typeface="Montserrat" pitchFamily="34" charset="-120"/>
              </a:rPr>
              <a:t>Pamela Williamson, PhD</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12188953" cy="1828342"/>
          </a:xfrm>
          <a:prstGeom prst="rect">
            <a:avLst/>
          </a:prstGeom>
          <a:solidFill>
            <a:srgbClr val="E66922"/>
          </a:solidFill>
        </p:spPr>
      </p:sp>
      <p:sp>
        <p:nvSpPr>
          <p:cNvPr id="3" name="Object 2"/>
          <p:cNvSpPr/>
          <p:nvPr/>
        </p:nvSpPr>
        <p:spPr>
          <a:xfrm>
            <a:off x="0" y="366890"/>
            <a:ext cx="12188901" cy="509831"/>
          </a:xfrm>
          <a:prstGeom prst="rect">
            <a:avLst/>
          </a:prstGeom>
          <a:noFill/>
        </p:spPr>
        <p:txBody>
          <a:bodyPr wrap="square" lIns="0" tIns="0" rIns="0" bIns="0" rtlCol="0" anchor="t"/>
          <a:lstStyle/>
          <a:p>
            <a:pPr algn="ctr">
              <a:lnSpc>
                <a:spcPts val="4016"/>
              </a:lnSpc>
              <a:buNone/>
            </a:pPr>
            <a:r>
              <a:rPr lang="en-US" sz="3188" dirty="0">
                <a:solidFill>
                  <a:srgbClr val="000000"/>
                </a:solidFill>
                <a:latin typeface="Montserrat" pitchFamily="34" charset="0"/>
                <a:ea typeface="Montserrat" pitchFamily="34" charset="-122"/>
                <a:cs typeface="Montserrat" pitchFamily="34" charset="-120"/>
              </a:rPr>
              <a:t>PEQAB Secretariat</a:t>
            </a:r>
            <a:endParaRPr lang="en-US" dirty="0"/>
          </a:p>
        </p:txBody>
      </p:sp>
      <p:sp>
        <p:nvSpPr>
          <p:cNvPr id="4" name="Object 3"/>
          <p:cNvSpPr/>
          <p:nvPr/>
        </p:nvSpPr>
        <p:spPr>
          <a:xfrm>
            <a:off x="0" y="980240"/>
            <a:ext cx="12188901" cy="533358"/>
          </a:xfrm>
          <a:prstGeom prst="rect">
            <a:avLst/>
          </a:prstGeom>
          <a:noFill/>
        </p:spPr>
        <p:txBody>
          <a:bodyPr wrap="square" lIns="0" tIns="0" rIns="0" bIns="0" rtlCol="0" anchor="t"/>
          <a:lstStyle/>
          <a:p>
            <a:pPr algn="ctr">
              <a:lnSpc>
                <a:spcPts val="2100"/>
              </a:lnSpc>
              <a:spcBef>
                <a:spcPts val="799"/>
              </a:spcBef>
              <a:buNone/>
            </a:pPr>
            <a:r>
              <a:rPr lang="en-US" sz="1500" dirty="0">
                <a:solidFill>
                  <a:srgbClr val="000000"/>
                </a:solidFill>
                <a:latin typeface="Montserrat" pitchFamily="34" charset="0"/>
                <a:ea typeface="Montserrat" pitchFamily="34" charset="-122"/>
                <a:cs typeface="Montserrat" pitchFamily="34" charset="-120"/>
              </a:rPr>
              <a:t>As established by the Ministry under a Memorandum of Understanding with the Board, recently revised as a </a:t>
            </a:r>
            <a:br>
              <a:rPr lang="en-US" sz="1500" dirty="0">
                <a:solidFill>
                  <a:srgbClr val="000000"/>
                </a:solidFill>
                <a:latin typeface="Montserrat" pitchFamily="34" charset="0"/>
                <a:ea typeface="Montserrat" pitchFamily="34" charset="-122"/>
                <a:cs typeface="Montserrat" pitchFamily="34" charset="-120"/>
              </a:rPr>
            </a:br>
            <a:r>
              <a:rPr lang="en-US" sz="1500" dirty="0">
                <a:solidFill>
                  <a:srgbClr val="000000"/>
                </a:solidFill>
                <a:latin typeface="Montserrat" pitchFamily="34" charset="0"/>
                <a:ea typeface="Montserrat" pitchFamily="34" charset="-122"/>
                <a:cs typeface="Montserrat" pitchFamily="34" charset="-120"/>
              </a:rPr>
              <a:t>Terms of Reference, the PEQAB Secretariat:</a:t>
            </a:r>
            <a:endParaRPr lang="en-US" dirty="0"/>
          </a:p>
        </p:txBody>
      </p:sp>
      <p:sp>
        <p:nvSpPr>
          <p:cNvPr id="5" name="Object 4"/>
          <p:cNvSpPr/>
          <p:nvPr/>
        </p:nvSpPr>
        <p:spPr>
          <a:xfrm>
            <a:off x="6189702" y="2114021"/>
            <a:ext cx="5523119" cy="2037840"/>
          </a:xfrm>
          <a:prstGeom prst="rect">
            <a:avLst/>
          </a:prstGeom>
          <a:noFill/>
          <a:ln w="25400">
            <a:solidFill>
              <a:srgbClr val="F0B356"/>
            </a:solidFill>
            <a:prstDash val="solid"/>
            <a:miter lim="800000"/>
          </a:ln>
        </p:spPr>
      </p:sp>
      <p:sp>
        <p:nvSpPr>
          <p:cNvPr id="6" name="Object 5"/>
          <p:cNvSpPr/>
          <p:nvPr/>
        </p:nvSpPr>
        <p:spPr>
          <a:xfrm>
            <a:off x="6475381" y="2340311"/>
            <a:ext cx="5551631" cy="832085"/>
          </a:xfrm>
          <a:prstGeom prst="rect">
            <a:avLst/>
          </a:prstGeom>
          <a:noFill/>
        </p:spPr>
        <p:txBody>
          <a:bodyPr wrap="square" lIns="0" tIns="0" rIns="0" bIns="0" rtlCol="0" anchor="t"/>
          <a:lstStyle/>
          <a:p>
            <a:pPr algn="l">
              <a:lnSpc>
                <a:spcPts val="2185"/>
              </a:lnSpc>
              <a:buNone/>
            </a:pPr>
            <a:r>
              <a:rPr lang="en-US" sz="1734" dirty="0">
                <a:solidFill>
                  <a:srgbClr val="000000"/>
                </a:solidFill>
                <a:latin typeface="Montserrat" pitchFamily="34" charset="0"/>
                <a:ea typeface="Montserrat" pitchFamily="34" charset="-122"/>
                <a:cs typeface="Montserrat" pitchFamily="34" charset="-120"/>
              </a:rPr>
              <a:t>Facilitates with the postsecondary sectors in Ontario and abroad understanding of quality assurance and PEQAB processes</a:t>
            </a:r>
            <a:endParaRPr lang="en-US" dirty="0"/>
          </a:p>
        </p:txBody>
      </p:sp>
      <p:sp>
        <p:nvSpPr>
          <p:cNvPr id="7" name="Object 6"/>
          <p:cNvSpPr/>
          <p:nvPr/>
        </p:nvSpPr>
        <p:spPr>
          <a:xfrm>
            <a:off x="476131" y="4342314"/>
            <a:ext cx="5523119" cy="2037840"/>
          </a:xfrm>
          <a:prstGeom prst="rect">
            <a:avLst/>
          </a:prstGeom>
          <a:noFill/>
          <a:ln w="25400">
            <a:solidFill>
              <a:srgbClr val="E66922"/>
            </a:solidFill>
            <a:prstDash val="solid"/>
            <a:miter lim="800000"/>
          </a:ln>
        </p:spPr>
      </p:sp>
      <p:sp>
        <p:nvSpPr>
          <p:cNvPr id="8" name="Object 7"/>
          <p:cNvSpPr/>
          <p:nvPr/>
        </p:nvSpPr>
        <p:spPr>
          <a:xfrm>
            <a:off x="761810" y="4568604"/>
            <a:ext cx="5551631" cy="832085"/>
          </a:xfrm>
          <a:prstGeom prst="rect">
            <a:avLst/>
          </a:prstGeom>
          <a:noFill/>
        </p:spPr>
        <p:txBody>
          <a:bodyPr wrap="square" lIns="0" tIns="0" rIns="0" bIns="0" rtlCol="0" anchor="t"/>
          <a:lstStyle/>
          <a:p>
            <a:pPr algn="l">
              <a:lnSpc>
                <a:spcPts val="2185"/>
              </a:lnSpc>
              <a:buNone/>
            </a:pPr>
            <a:r>
              <a:rPr lang="en-US" sz="1734" dirty="0">
                <a:solidFill>
                  <a:srgbClr val="000000"/>
                </a:solidFill>
                <a:latin typeface="Montserrat" pitchFamily="34" charset="0"/>
                <a:ea typeface="Montserrat" pitchFamily="34" charset="-122"/>
                <a:cs typeface="Montserrat" pitchFamily="34" charset="-120"/>
              </a:rPr>
              <a:t>Manages the submissions for consent to offer degrees in Ontario from initial inquiry, through referral to recommendation</a:t>
            </a:r>
            <a:endParaRPr lang="en-US" dirty="0"/>
          </a:p>
        </p:txBody>
      </p:sp>
      <p:sp>
        <p:nvSpPr>
          <p:cNvPr id="9" name="Object 8"/>
          <p:cNvSpPr/>
          <p:nvPr/>
        </p:nvSpPr>
        <p:spPr>
          <a:xfrm>
            <a:off x="6189702" y="4342314"/>
            <a:ext cx="5523119" cy="2037840"/>
          </a:xfrm>
          <a:prstGeom prst="rect">
            <a:avLst/>
          </a:prstGeom>
          <a:noFill/>
          <a:ln w="25400">
            <a:solidFill>
              <a:srgbClr val="14558C"/>
            </a:solidFill>
            <a:prstDash val="solid"/>
            <a:miter lim="800000"/>
          </a:ln>
        </p:spPr>
      </p:sp>
      <p:sp>
        <p:nvSpPr>
          <p:cNvPr id="10" name="Object 9"/>
          <p:cNvSpPr/>
          <p:nvPr/>
        </p:nvSpPr>
        <p:spPr>
          <a:xfrm>
            <a:off x="6313441" y="4602585"/>
            <a:ext cx="5551631" cy="554723"/>
          </a:xfrm>
          <a:prstGeom prst="rect">
            <a:avLst/>
          </a:prstGeom>
          <a:noFill/>
        </p:spPr>
        <p:txBody>
          <a:bodyPr wrap="square" lIns="0" tIns="0" rIns="0" bIns="0" rtlCol="0" anchor="t"/>
          <a:lstStyle/>
          <a:p>
            <a:pPr algn="l">
              <a:lnSpc>
                <a:spcPts val="2185"/>
              </a:lnSpc>
              <a:buNone/>
            </a:pPr>
            <a:r>
              <a:rPr lang="en-US" sz="1734" dirty="0">
                <a:solidFill>
                  <a:srgbClr val="000000"/>
                </a:solidFill>
                <a:latin typeface="Montserrat" pitchFamily="34" charset="0"/>
                <a:ea typeface="Montserrat" pitchFamily="34" charset="-122"/>
                <a:cs typeface="Montserrat" pitchFamily="34" charset="-120"/>
              </a:rPr>
              <a:t>Supports  postsecondary quality related Ministry initiatives</a:t>
            </a:r>
            <a:endParaRPr lang="en-US" dirty="0"/>
          </a:p>
        </p:txBody>
      </p:sp>
      <p:sp>
        <p:nvSpPr>
          <p:cNvPr id="11" name="Object 10"/>
          <p:cNvSpPr/>
          <p:nvPr/>
        </p:nvSpPr>
        <p:spPr>
          <a:xfrm>
            <a:off x="6313441" y="5287379"/>
            <a:ext cx="5551631" cy="226620"/>
          </a:xfrm>
          <a:prstGeom prst="rect">
            <a:avLst/>
          </a:prstGeom>
          <a:noFill/>
        </p:spPr>
        <p:txBody>
          <a:bodyPr wrap="square" lIns="0" tIns="0" rIns="0" bIns="0" rtlCol="0" anchor="t"/>
          <a:lstStyle/>
          <a:p>
            <a:pPr algn="l">
              <a:lnSpc>
                <a:spcPts val="1785"/>
              </a:lnSpc>
              <a:spcBef>
                <a:spcPts val="957"/>
              </a:spcBef>
              <a:buNone/>
            </a:pPr>
            <a:r>
              <a:rPr lang="en-US" sz="1275" dirty="0">
                <a:solidFill>
                  <a:srgbClr val="000000"/>
                </a:solidFill>
                <a:latin typeface="Montserrat" pitchFamily="34" charset="0"/>
                <a:ea typeface="Montserrat" pitchFamily="34" charset="-122"/>
                <a:cs typeface="Montserrat" pitchFamily="34" charset="-120"/>
              </a:rPr>
              <a:t>Revision of Ontario Qualifications Framework (OQF)</a:t>
            </a:r>
            <a:endParaRPr lang="en-US" dirty="0"/>
          </a:p>
        </p:txBody>
      </p:sp>
      <p:sp>
        <p:nvSpPr>
          <p:cNvPr id="12" name="Object 11"/>
          <p:cNvSpPr/>
          <p:nvPr/>
        </p:nvSpPr>
        <p:spPr>
          <a:xfrm>
            <a:off x="6313441" y="5562451"/>
            <a:ext cx="5551631" cy="453240"/>
          </a:xfrm>
          <a:prstGeom prst="rect">
            <a:avLst/>
          </a:prstGeom>
          <a:noFill/>
        </p:spPr>
        <p:txBody>
          <a:bodyPr wrap="square" lIns="0" tIns="0" rIns="0" bIns="0" rtlCol="0" anchor="t"/>
          <a:lstStyle/>
          <a:p>
            <a:pPr algn="l">
              <a:lnSpc>
                <a:spcPts val="1785"/>
              </a:lnSpc>
              <a:spcBef>
                <a:spcPts val="375"/>
              </a:spcBef>
              <a:buNone/>
            </a:pPr>
            <a:r>
              <a:rPr lang="en-US" sz="1275" dirty="0">
                <a:solidFill>
                  <a:srgbClr val="000000"/>
                </a:solidFill>
                <a:latin typeface="Montserrat" pitchFamily="34" charset="0"/>
                <a:ea typeface="Montserrat" pitchFamily="34" charset="-122"/>
                <a:cs typeface="Montserrat" pitchFamily="34" charset="-120"/>
              </a:rPr>
              <a:t>Minister’s Directive to Lead Development of Quality Assurance Framework for Micro-Credentials</a:t>
            </a:r>
            <a:endParaRPr lang="en-US" dirty="0"/>
          </a:p>
        </p:txBody>
      </p:sp>
      <p:sp>
        <p:nvSpPr>
          <p:cNvPr id="13" name="Object 12"/>
          <p:cNvSpPr/>
          <p:nvPr/>
        </p:nvSpPr>
        <p:spPr>
          <a:xfrm>
            <a:off x="476131" y="2114021"/>
            <a:ext cx="5523119" cy="2037840"/>
          </a:xfrm>
          <a:prstGeom prst="rect">
            <a:avLst/>
          </a:prstGeom>
          <a:noFill/>
          <a:ln w="25400">
            <a:solidFill>
              <a:srgbClr val="62A8BB"/>
            </a:solidFill>
            <a:prstDash val="solid"/>
            <a:miter lim="800000"/>
          </a:ln>
        </p:spPr>
      </p:sp>
      <p:sp>
        <p:nvSpPr>
          <p:cNvPr id="14" name="Object 13"/>
          <p:cNvSpPr/>
          <p:nvPr/>
        </p:nvSpPr>
        <p:spPr>
          <a:xfrm>
            <a:off x="761810" y="2340311"/>
            <a:ext cx="5551631" cy="277362"/>
          </a:xfrm>
          <a:prstGeom prst="rect">
            <a:avLst/>
          </a:prstGeom>
          <a:noFill/>
        </p:spPr>
        <p:txBody>
          <a:bodyPr wrap="square" lIns="0" tIns="0" rIns="0" bIns="0" rtlCol="0" anchor="t"/>
          <a:lstStyle/>
          <a:p>
            <a:pPr algn="l">
              <a:lnSpc>
                <a:spcPts val="2185"/>
              </a:lnSpc>
              <a:buNone/>
            </a:pPr>
            <a:r>
              <a:rPr lang="en-US" sz="1734" b="1" dirty="0">
                <a:latin typeface="Montserrat" pitchFamily="34" charset="0"/>
                <a:ea typeface="Montserrat" pitchFamily="34" charset="-122"/>
                <a:cs typeface="Montserrat" pitchFamily="34" charset="-120"/>
              </a:rPr>
              <a:t>Organization</a:t>
            </a:r>
            <a:endParaRPr lang="en-US" b="1" dirty="0"/>
          </a:p>
        </p:txBody>
      </p:sp>
      <p:sp>
        <p:nvSpPr>
          <p:cNvPr id="15" name="Object 14"/>
          <p:cNvSpPr/>
          <p:nvPr/>
        </p:nvSpPr>
        <p:spPr>
          <a:xfrm>
            <a:off x="761810" y="2741538"/>
            <a:ext cx="5551631" cy="226620"/>
          </a:xfrm>
          <a:prstGeom prst="rect">
            <a:avLst/>
          </a:prstGeom>
          <a:noFill/>
        </p:spPr>
        <p:txBody>
          <a:bodyPr wrap="square" lIns="0" tIns="0" rIns="0" bIns="0" rtlCol="0" anchor="t"/>
          <a:lstStyle/>
          <a:p>
            <a:pPr algn="l">
              <a:lnSpc>
                <a:spcPts val="1785"/>
              </a:lnSpc>
              <a:spcBef>
                <a:spcPts val="957"/>
              </a:spcBef>
              <a:buNone/>
            </a:pPr>
            <a:r>
              <a:rPr lang="en-US" sz="1275" dirty="0">
                <a:solidFill>
                  <a:srgbClr val="000000"/>
                </a:solidFill>
                <a:latin typeface="Montserrat" pitchFamily="34" charset="0"/>
                <a:ea typeface="Montserrat" pitchFamily="34" charset="-122"/>
                <a:cs typeface="Montserrat" pitchFamily="34" charset="-120"/>
              </a:rPr>
              <a:t>CEO</a:t>
            </a:r>
            <a:endParaRPr lang="en-US" dirty="0"/>
          </a:p>
        </p:txBody>
      </p:sp>
      <p:sp>
        <p:nvSpPr>
          <p:cNvPr id="16" name="Object 15"/>
          <p:cNvSpPr/>
          <p:nvPr/>
        </p:nvSpPr>
        <p:spPr>
          <a:xfrm>
            <a:off x="761810" y="3016610"/>
            <a:ext cx="5551631" cy="965233"/>
          </a:xfrm>
          <a:prstGeom prst="rect">
            <a:avLst/>
          </a:prstGeom>
          <a:noFill/>
        </p:spPr>
        <p:txBody>
          <a:bodyPr wrap="square" lIns="0" tIns="0" rIns="0" bIns="0" rtlCol="0" anchor="t"/>
          <a:lstStyle/>
          <a:p>
            <a:pPr algn="l">
              <a:lnSpc>
                <a:spcPts val="1785"/>
              </a:lnSpc>
              <a:spcBef>
                <a:spcPts val="375"/>
              </a:spcBef>
              <a:buNone/>
            </a:pPr>
            <a:r>
              <a:rPr lang="en-US" sz="1275" dirty="0">
                <a:solidFill>
                  <a:srgbClr val="000000"/>
                </a:solidFill>
                <a:latin typeface="Montserrat" pitchFamily="34" charset="0"/>
                <a:ea typeface="Montserrat" pitchFamily="34" charset="-122"/>
                <a:cs typeface="Montserrat" pitchFamily="34" charset="-120"/>
              </a:rPr>
              <a:t>3 Senior Policy Advisors</a:t>
            </a:r>
            <a:br>
              <a:rPr lang="en-US" sz="1275" dirty="0">
                <a:solidFill>
                  <a:srgbClr val="000000"/>
                </a:solidFill>
                <a:latin typeface="Montserrat" pitchFamily="34" charset="0"/>
                <a:ea typeface="Montserrat" pitchFamily="34" charset="-122"/>
                <a:cs typeface="Montserrat" pitchFamily="34" charset="-120"/>
              </a:rPr>
            </a:br>
            <a:r>
              <a:rPr lang="en-US" sz="1275" dirty="0">
                <a:solidFill>
                  <a:srgbClr val="000000"/>
                </a:solidFill>
                <a:latin typeface="Montserrat" pitchFamily="34" charset="0"/>
                <a:ea typeface="Montserrat" pitchFamily="34" charset="-122"/>
                <a:cs typeface="Montserrat" pitchFamily="34" charset="-120"/>
              </a:rPr>
              <a:t>1 Research Policy Analyst</a:t>
            </a:r>
            <a:br>
              <a:rPr lang="en-US" sz="1275" dirty="0">
                <a:solidFill>
                  <a:srgbClr val="000000"/>
                </a:solidFill>
                <a:latin typeface="Montserrat" pitchFamily="34" charset="0"/>
                <a:ea typeface="Montserrat" pitchFamily="34" charset="-122"/>
                <a:cs typeface="Montserrat" pitchFamily="34" charset="-120"/>
              </a:rPr>
            </a:br>
            <a:r>
              <a:rPr lang="en-US" sz="1275" dirty="0">
                <a:solidFill>
                  <a:srgbClr val="000000"/>
                </a:solidFill>
                <a:latin typeface="Montserrat" pitchFamily="34" charset="0"/>
                <a:ea typeface="Montserrat" pitchFamily="34" charset="-122"/>
                <a:cs typeface="Montserrat" pitchFamily="34" charset="-120"/>
              </a:rPr>
              <a:t>1 Operations Coordinator</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3656685" cy="6856285"/>
          </a:xfrm>
          <a:prstGeom prst="rect">
            <a:avLst/>
          </a:prstGeom>
          <a:solidFill>
            <a:srgbClr val="E66922"/>
          </a:solidFill>
        </p:spPr>
      </p:sp>
      <p:sp>
        <p:nvSpPr>
          <p:cNvPr id="3" name="Object 2"/>
          <p:cNvSpPr/>
          <p:nvPr/>
        </p:nvSpPr>
        <p:spPr>
          <a:xfrm>
            <a:off x="476131" y="2247608"/>
            <a:ext cx="2737766" cy="1529494"/>
          </a:xfrm>
          <a:prstGeom prst="rect">
            <a:avLst/>
          </a:prstGeom>
          <a:noFill/>
        </p:spPr>
        <p:txBody>
          <a:bodyPr wrap="square" lIns="0" tIns="0" rIns="0" bIns="0" rtlCol="0" anchor="t"/>
          <a:lstStyle/>
          <a:p>
            <a:pPr algn="l">
              <a:lnSpc>
                <a:spcPts val="4016"/>
              </a:lnSpc>
              <a:buNone/>
            </a:pPr>
            <a:r>
              <a:rPr lang="en-US" sz="3188" b="1" dirty="0">
                <a:solidFill>
                  <a:srgbClr val="FFFFFF"/>
                </a:solidFill>
                <a:latin typeface="Montserrat" pitchFamily="34" charset="0"/>
                <a:ea typeface="Montserrat" pitchFamily="34" charset="-122"/>
                <a:cs typeface="Montserrat" pitchFamily="34" charset="-120"/>
              </a:rPr>
              <a:t>Overview of Consent Process </a:t>
            </a:r>
            <a:endParaRPr lang="en-US" dirty="0"/>
          </a:p>
        </p:txBody>
      </p:sp>
      <p:sp>
        <p:nvSpPr>
          <p:cNvPr id="4" name="Object 3"/>
          <p:cNvSpPr/>
          <p:nvPr/>
        </p:nvSpPr>
        <p:spPr>
          <a:xfrm>
            <a:off x="476131" y="3880620"/>
            <a:ext cx="2974737" cy="266679"/>
          </a:xfrm>
          <a:prstGeom prst="rect">
            <a:avLst/>
          </a:prstGeom>
          <a:noFill/>
        </p:spPr>
        <p:txBody>
          <a:bodyPr wrap="square" lIns="0" tIns="0" rIns="0" bIns="0" rtlCol="0" anchor="t"/>
          <a:lstStyle/>
          <a:p>
            <a:pPr algn="l">
              <a:lnSpc>
                <a:spcPts val="2100"/>
              </a:lnSpc>
              <a:spcBef>
                <a:spcPts val="799"/>
              </a:spcBef>
              <a:buNone/>
            </a:pPr>
            <a:r>
              <a:rPr lang="en-US" sz="1500" b="1" dirty="0">
                <a:solidFill>
                  <a:srgbClr val="FFFFFF">
                    <a:alpha val="90000"/>
                  </a:srgbClr>
                </a:solidFill>
                <a:latin typeface="Montserrat" pitchFamily="34" charset="0"/>
                <a:ea typeface="Montserrat" pitchFamily="34" charset="-122"/>
                <a:cs typeface="Montserrat" pitchFamily="34" charset="-120"/>
              </a:rPr>
              <a:t>New Programs</a:t>
            </a:r>
            <a:endParaRPr lang="en-US" dirty="0"/>
          </a:p>
        </p:txBody>
      </p:sp>
      <p:sp>
        <p:nvSpPr>
          <p:cNvPr id="5" name="Object 4"/>
          <p:cNvSpPr/>
          <p:nvPr/>
        </p:nvSpPr>
        <p:spPr>
          <a:xfrm>
            <a:off x="476131" y="4299651"/>
            <a:ext cx="2974737" cy="266679"/>
          </a:xfrm>
          <a:prstGeom prst="rect">
            <a:avLst/>
          </a:prstGeom>
          <a:noFill/>
        </p:spPr>
        <p:txBody>
          <a:bodyPr wrap="square" lIns="0" tIns="0" rIns="0" bIns="0" rtlCol="0" anchor="t"/>
          <a:lstStyle/>
          <a:p>
            <a:pPr algn="l">
              <a:lnSpc>
                <a:spcPts val="2100"/>
              </a:lnSpc>
              <a:spcBef>
                <a:spcPts val="1176"/>
              </a:spcBef>
              <a:buNone/>
            </a:pPr>
            <a:r>
              <a:rPr lang="en-US" sz="1500" b="1" dirty="0">
                <a:solidFill>
                  <a:srgbClr val="FFFFFF">
                    <a:alpha val="90000"/>
                  </a:srgbClr>
                </a:solidFill>
                <a:latin typeface="Montserrat" pitchFamily="34" charset="0"/>
                <a:ea typeface="Montserrat" pitchFamily="34" charset="-122"/>
                <a:cs typeface="Montserrat" pitchFamily="34" charset="-120"/>
              </a:rPr>
              <a:t>Renewals</a:t>
            </a:r>
            <a:endParaRPr lang="en-US" dirty="0"/>
          </a:p>
        </p:txBody>
      </p:sp>
      <p:sp>
        <p:nvSpPr>
          <p:cNvPr id="6" name="Object 5"/>
          <p:cNvSpPr/>
          <p:nvPr/>
        </p:nvSpPr>
        <p:spPr>
          <a:xfrm>
            <a:off x="5435284" y="476131"/>
            <a:ext cx="4975069" cy="5904024"/>
          </a:xfrm>
          <a:prstGeom prst="rect">
            <a:avLst/>
          </a:prstGeom>
          <a:solidFill>
            <a:srgbClr val="14558C"/>
          </a:solidFill>
        </p:spPr>
      </p:sp>
      <p:pic>
        <p:nvPicPr>
          <p:cNvPr id="7" name="Object 6" descr="preencoded.png"/>
          <p:cNvPicPr>
            <a:picLocks noChangeAspect="1"/>
          </p:cNvPicPr>
          <p:nvPr/>
        </p:nvPicPr>
        <p:blipFill>
          <a:blip r:embed="rId3"/>
          <a:srcRect/>
          <a:stretch/>
        </p:blipFill>
        <p:spPr>
          <a:xfrm>
            <a:off x="5435284" y="476131"/>
            <a:ext cx="4975069" cy="590402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12188952" cy="1237940"/>
          </a:xfrm>
          <a:prstGeom prst="rect">
            <a:avLst/>
          </a:prstGeom>
          <a:solidFill>
            <a:srgbClr val="E66922"/>
          </a:solidFill>
        </p:spPr>
      </p:sp>
      <p:sp>
        <p:nvSpPr>
          <p:cNvPr id="3" name="Object 2"/>
          <p:cNvSpPr/>
          <p:nvPr/>
        </p:nvSpPr>
        <p:spPr>
          <a:xfrm>
            <a:off x="0" y="366890"/>
            <a:ext cx="12188901" cy="509831"/>
          </a:xfrm>
          <a:prstGeom prst="rect">
            <a:avLst/>
          </a:prstGeom>
          <a:noFill/>
        </p:spPr>
        <p:txBody>
          <a:bodyPr wrap="square" lIns="0" tIns="0" rIns="0" bIns="0" rtlCol="0" anchor="t"/>
          <a:lstStyle/>
          <a:p>
            <a:pPr algn="ctr">
              <a:lnSpc>
                <a:spcPts val="4016"/>
              </a:lnSpc>
              <a:buNone/>
            </a:pPr>
            <a:r>
              <a:rPr lang="en-US" sz="3188" dirty="0">
                <a:solidFill>
                  <a:srgbClr val="000000"/>
                </a:solidFill>
                <a:latin typeface="Montserrat" pitchFamily="34" charset="0"/>
                <a:ea typeface="Montserrat" pitchFamily="34" charset="-122"/>
                <a:cs typeface="Montserrat" pitchFamily="34" charset="-120"/>
              </a:rPr>
              <a:t>PEQAB Secretariat: Types of Reviews</a:t>
            </a:r>
            <a:endParaRPr lang="en-US" dirty="0"/>
          </a:p>
        </p:txBody>
      </p:sp>
      <p:sp>
        <p:nvSpPr>
          <p:cNvPr id="4" name="Object 3"/>
          <p:cNvSpPr/>
          <p:nvPr/>
        </p:nvSpPr>
        <p:spPr>
          <a:xfrm>
            <a:off x="952262" y="1746373"/>
            <a:ext cx="3491627" cy="4879070"/>
          </a:xfrm>
          <a:prstGeom prst="rect">
            <a:avLst/>
          </a:prstGeom>
          <a:noFill/>
        </p:spPr>
        <p:txBody>
          <a:bodyPr wrap="square" lIns="0" tIns="0" rIns="0" bIns="0" rtlCol="0" anchor="t"/>
          <a:lstStyle/>
          <a:p>
            <a:pPr marL="242900" indent="-242900" algn="l">
              <a:lnSpc>
                <a:spcPts val="2313"/>
              </a:lnSpc>
              <a:buSzPct val="100000"/>
              <a:buChar char="•"/>
            </a:pPr>
            <a:r>
              <a:rPr lang="en-US" sz="1836" dirty="0">
                <a:solidFill>
                  <a:srgbClr val="000000"/>
                </a:solidFill>
                <a:latin typeface="Montserrat" pitchFamily="34" charset="0"/>
                <a:ea typeface="Montserrat" pitchFamily="34" charset="-122"/>
                <a:cs typeface="Montserrat" pitchFamily="34" charset="-120"/>
              </a:rPr>
              <a:t>Program Reviews – New &amp; Renewal</a:t>
            </a:r>
          </a:p>
          <a:p>
            <a:pPr lvl="1" algn="l">
              <a:lnSpc>
                <a:spcPts val="1642"/>
              </a:lnSpc>
              <a:spcBef>
                <a:spcPts val="337"/>
              </a:spcBef>
              <a:buNone/>
            </a:pPr>
            <a:r>
              <a:rPr lang="en-US" sz="1173" dirty="0">
                <a:solidFill>
                  <a:srgbClr val="000000"/>
                </a:solidFill>
                <a:latin typeface="Montserrat" pitchFamily="34" charset="0"/>
                <a:ea typeface="Montserrat" pitchFamily="34" charset="-122"/>
                <a:cs typeface="Montserrat" pitchFamily="34" charset="-120"/>
              </a:rPr>
              <a:t>All institutions: consent is fundamentally consent to offer a degree program</a:t>
            </a:r>
          </a:p>
          <a:p>
            <a:pPr marL="242900" indent="-242900" algn="l">
              <a:lnSpc>
                <a:spcPts val="2313"/>
              </a:lnSpc>
              <a:spcBef>
                <a:spcPts val="2224"/>
              </a:spcBef>
              <a:buSzPct val="100000"/>
              <a:buChar char="•"/>
            </a:pPr>
            <a:r>
              <a:rPr lang="en-US" sz="1836" dirty="0">
                <a:solidFill>
                  <a:srgbClr val="000000"/>
                </a:solidFill>
                <a:latin typeface="Montserrat" pitchFamily="34" charset="0"/>
                <a:ea typeface="Montserrat" pitchFamily="34" charset="-122"/>
                <a:cs typeface="Montserrat" pitchFamily="34" charset="-120"/>
              </a:rPr>
              <a:t>Organization Reviews – New &amp; Renewal</a:t>
            </a:r>
          </a:p>
          <a:p>
            <a:pPr lvl="1" algn="l">
              <a:lnSpc>
                <a:spcPts val="1642"/>
              </a:lnSpc>
              <a:spcBef>
                <a:spcPts val="337"/>
              </a:spcBef>
              <a:buNone/>
            </a:pPr>
            <a:r>
              <a:rPr lang="en-US" sz="1173" dirty="0">
                <a:solidFill>
                  <a:srgbClr val="000000"/>
                </a:solidFill>
                <a:latin typeface="Montserrat" pitchFamily="34" charset="0"/>
                <a:ea typeface="Montserrat" pitchFamily="34" charset="-122"/>
                <a:cs typeface="Montserrat" pitchFamily="34" charset="-120"/>
              </a:rPr>
              <a:t>First step in application from a Private institution</a:t>
            </a:r>
          </a:p>
          <a:p>
            <a:pPr marL="242900" indent="-242900" algn="l">
              <a:lnSpc>
                <a:spcPts val="2313"/>
              </a:lnSpc>
              <a:spcBef>
                <a:spcPts val="2224"/>
              </a:spcBef>
              <a:buSzPct val="100000"/>
              <a:buChar char="•"/>
            </a:pPr>
            <a:r>
              <a:rPr lang="en-US" sz="1836" dirty="0">
                <a:solidFill>
                  <a:srgbClr val="000000"/>
                </a:solidFill>
                <a:latin typeface="Montserrat" pitchFamily="34" charset="0"/>
                <a:ea typeface="Montserrat" pitchFamily="34" charset="-122"/>
                <a:cs typeface="Montserrat" pitchFamily="34" charset="-120"/>
              </a:rPr>
              <a:t>Expedited Program Reviews – Renewal</a:t>
            </a:r>
          </a:p>
          <a:p>
            <a:pPr lvl="1" algn="l">
              <a:lnSpc>
                <a:spcPts val="1642"/>
              </a:lnSpc>
              <a:spcBef>
                <a:spcPts val="337"/>
              </a:spcBef>
              <a:buNone/>
            </a:pPr>
            <a:r>
              <a:rPr lang="en-US" sz="1173" dirty="0">
                <a:solidFill>
                  <a:srgbClr val="000000"/>
                </a:solidFill>
                <a:latin typeface="Montserrat" pitchFamily="34" charset="0"/>
                <a:ea typeface="Montserrat" pitchFamily="34" charset="-122"/>
                <a:cs typeface="Montserrat" pitchFamily="34" charset="-120"/>
              </a:rPr>
              <a:t>Institutions with good track record of quality</a:t>
            </a:r>
            <a:endParaRPr lang="en-US" dirty="0"/>
          </a:p>
        </p:txBody>
      </p:sp>
      <p:sp>
        <p:nvSpPr>
          <p:cNvPr id="5" name="Object 4"/>
          <p:cNvSpPr/>
          <p:nvPr/>
        </p:nvSpPr>
        <p:spPr>
          <a:xfrm>
            <a:off x="4507373" y="1746373"/>
            <a:ext cx="3491627" cy="3229780"/>
          </a:xfrm>
          <a:prstGeom prst="rect">
            <a:avLst/>
          </a:prstGeom>
          <a:noFill/>
        </p:spPr>
        <p:txBody>
          <a:bodyPr wrap="square" lIns="0" tIns="0" rIns="0" bIns="0" rtlCol="0" anchor="t"/>
          <a:lstStyle/>
          <a:p>
            <a:pPr marL="242900" indent="-242900" algn="l">
              <a:lnSpc>
                <a:spcPts val="2313"/>
              </a:lnSpc>
              <a:buSzPct val="100000"/>
              <a:buChar char="•"/>
            </a:pPr>
            <a:r>
              <a:rPr lang="en-US" sz="1836" dirty="0">
                <a:solidFill>
                  <a:srgbClr val="000000"/>
                </a:solidFill>
                <a:latin typeface="Montserrat" pitchFamily="34" charset="0"/>
                <a:ea typeface="Montserrat" pitchFamily="34" charset="-122"/>
                <a:cs typeface="Montserrat" pitchFamily="34" charset="-120"/>
              </a:rPr>
              <a:t>System Coordination Reviews – New &amp; Renewal</a:t>
            </a:r>
          </a:p>
          <a:p>
            <a:pPr lvl="1" algn="l">
              <a:lnSpc>
                <a:spcPts val="1642"/>
              </a:lnSpc>
              <a:spcBef>
                <a:spcPts val="337"/>
              </a:spcBef>
              <a:buNone/>
            </a:pPr>
            <a:r>
              <a:rPr lang="en-US" sz="1173" dirty="0">
                <a:solidFill>
                  <a:srgbClr val="000000"/>
                </a:solidFill>
                <a:latin typeface="Montserrat" pitchFamily="34" charset="0"/>
                <a:ea typeface="Montserrat" pitchFamily="34" charset="-122"/>
                <a:cs typeface="Montserrat" pitchFamily="34" charset="-120"/>
              </a:rPr>
              <a:t>Private institutions</a:t>
            </a:r>
          </a:p>
          <a:p>
            <a:pPr marL="242900" indent="-242900" algn="l">
              <a:lnSpc>
                <a:spcPts val="2313"/>
              </a:lnSpc>
              <a:spcBef>
                <a:spcPts val="2224"/>
              </a:spcBef>
              <a:buSzPct val="100000"/>
              <a:buChar char="•"/>
            </a:pPr>
            <a:r>
              <a:rPr lang="en-US" sz="1836" dirty="0">
                <a:solidFill>
                  <a:srgbClr val="000000"/>
                </a:solidFill>
                <a:latin typeface="Montserrat" pitchFamily="34" charset="0"/>
                <a:ea typeface="Montserrat" pitchFamily="34" charset="-122"/>
                <a:cs typeface="Montserrat" pitchFamily="34" charset="-120"/>
              </a:rPr>
              <a:t>Breadth Reviews – New  &amp; Renewal</a:t>
            </a:r>
          </a:p>
          <a:p>
            <a:pPr lvl="1" algn="l">
              <a:lnSpc>
                <a:spcPts val="1642"/>
              </a:lnSpc>
              <a:spcBef>
                <a:spcPts val="337"/>
              </a:spcBef>
              <a:buNone/>
            </a:pPr>
            <a:r>
              <a:rPr lang="en-US" sz="1173" dirty="0">
                <a:solidFill>
                  <a:srgbClr val="000000"/>
                </a:solidFill>
                <a:latin typeface="Montserrat" pitchFamily="34" charset="0"/>
                <a:ea typeface="Montserrat" pitchFamily="34" charset="-122"/>
                <a:cs typeface="Montserrat" pitchFamily="34" charset="-120"/>
              </a:rPr>
              <a:t>All institutions: review of the non-core curriculum</a:t>
            </a:r>
            <a:endParaRPr lang="en-US" dirty="0"/>
          </a:p>
        </p:txBody>
      </p:sp>
      <p:sp>
        <p:nvSpPr>
          <p:cNvPr id="6" name="Object 5"/>
          <p:cNvSpPr/>
          <p:nvPr/>
        </p:nvSpPr>
        <p:spPr>
          <a:xfrm>
            <a:off x="8062484" y="1746373"/>
            <a:ext cx="3491627" cy="3622868"/>
          </a:xfrm>
          <a:prstGeom prst="rect">
            <a:avLst/>
          </a:prstGeom>
          <a:noFill/>
        </p:spPr>
        <p:txBody>
          <a:bodyPr wrap="square" lIns="0" tIns="0" rIns="0" bIns="0" rtlCol="0" anchor="t"/>
          <a:lstStyle/>
          <a:p>
            <a:pPr marL="242900" indent="-242900" algn="l">
              <a:lnSpc>
                <a:spcPts val="2313"/>
              </a:lnSpc>
              <a:buSzPct val="100000"/>
              <a:buChar char="•"/>
            </a:pPr>
            <a:r>
              <a:rPr lang="en-US" sz="1836" dirty="0">
                <a:solidFill>
                  <a:srgbClr val="000000"/>
                </a:solidFill>
                <a:latin typeface="Montserrat" pitchFamily="34" charset="0"/>
                <a:ea typeface="Montserrat" pitchFamily="34" charset="-122"/>
                <a:cs typeface="Montserrat" pitchFamily="34" charset="-120"/>
              </a:rPr>
              <a:t>Report Back Reviews</a:t>
            </a:r>
          </a:p>
          <a:p>
            <a:pPr lvl="1" algn="l">
              <a:lnSpc>
                <a:spcPts val="1642"/>
              </a:lnSpc>
              <a:spcBef>
                <a:spcPts val="337"/>
              </a:spcBef>
              <a:buNone/>
            </a:pPr>
            <a:r>
              <a:rPr lang="en-US" sz="1173" dirty="0">
                <a:solidFill>
                  <a:srgbClr val="000000"/>
                </a:solidFill>
                <a:latin typeface="Montserrat" pitchFamily="34" charset="0"/>
                <a:ea typeface="Montserrat" pitchFamily="34" charset="-122"/>
                <a:cs typeface="Montserrat" pitchFamily="34" charset="-120"/>
              </a:rPr>
              <a:t>Reports back to PEQAB on meeting conditions of consent  </a:t>
            </a:r>
          </a:p>
          <a:p>
            <a:pPr marL="242900" indent="-242900" algn="l">
              <a:lnSpc>
                <a:spcPts val="2313"/>
              </a:lnSpc>
              <a:spcBef>
                <a:spcPts val="2224"/>
              </a:spcBef>
              <a:buSzPct val="100000"/>
              <a:buChar char="•"/>
            </a:pPr>
            <a:r>
              <a:rPr lang="en-US" sz="1836" dirty="0">
                <a:solidFill>
                  <a:srgbClr val="000000"/>
                </a:solidFill>
                <a:latin typeface="Montserrat" pitchFamily="34" charset="0"/>
                <a:ea typeface="Montserrat" pitchFamily="34" charset="-122"/>
                <a:cs typeface="Montserrat" pitchFamily="34" charset="-120"/>
              </a:rPr>
              <a:t>Amendment Reviews</a:t>
            </a:r>
          </a:p>
          <a:p>
            <a:pPr lvl="1" algn="l">
              <a:lnSpc>
                <a:spcPts val="1642"/>
              </a:lnSpc>
              <a:spcBef>
                <a:spcPts val="337"/>
              </a:spcBef>
              <a:buNone/>
            </a:pPr>
            <a:r>
              <a:rPr lang="en-US" sz="1173" dirty="0">
                <a:solidFill>
                  <a:srgbClr val="000000"/>
                </a:solidFill>
                <a:latin typeface="Montserrat" pitchFamily="34" charset="0"/>
                <a:ea typeface="Montserrat" pitchFamily="34" charset="-122"/>
                <a:cs typeface="Montserrat" pitchFamily="34" charset="-120"/>
              </a:rPr>
              <a:t>Applications for significant changes during consent</a:t>
            </a:r>
          </a:p>
          <a:p>
            <a:pPr marL="242900" indent="-242900" algn="l">
              <a:lnSpc>
                <a:spcPts val="2313"/>
              </a:lnSpc>
              <a:spcBef>
                <a:spcPts val="2224"/>
              </a:spcBef>
              <a:buSzPct val="100000"/>
              <a:buChar char="•"/>
            </a:pPr>
            <a:r>
              <a:rPr lang="en-US" sz="1836" dirty="0">
                <a:solidFill>
                  <a:srgbClr val="000000"/>
                </a:solidFill>
                <a:latin typeface="Montserrat" pitchFamily="34" charset="0"/>
                <a:ea typeface="Montserrat" pitchFamily="34" charset="-122"/>
                <a:cs typeface="Montserrat" pitchFamily="34" charset="-120"/>
              </a:rPr>
              <a:t>Use of the Term “University” Reviews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12188952" cy="1237940"/>
          </a:xfrm>
          <a:prstGeom prst="rect">
            <a:avLst/>
          </a:prstGeom>
          <a:solidFill>
            <a:srgbClr val="E66922"/>
          </a:solidFill>
        </p:spPr>
      </p:sp>
      <p:sp>
        <p:nvSpPr>
          <p:cNvPr id="3" name="Object 2"/>
          <p:cNvSpPr/>
          <p:nvPr/>
        </p:nvSpPr>
        <p:spPr>
          <a:xfrm>
            <a:off x="0" y="366890"/>
            <a:ext cx="12188901" cy="509831"/>
          </a:xfrm>
          <a:prstGeom prst="rect">
            <a:avLst/>
          </a:prstGeom>
          <a:noFill/>
        </p:spPr>
        <p:txBody>
          <a:bodyPr wrap="square" lIns="0" tIns="0" rIns="0" bIns="0" rtlCol="0" anchor="t"/>
          <a:lstStyle/>
          <a:p>
            <a:pPr algn="ctr">
              <a:lnSpc>
                <a:spcPts val="4016"/>
              </a:lnSpc>
              <a:buNone/>
            </a:pPr>
            <a:r>
              <a:rPr lang="en-US" sz="3188" dirty="0">
                <a:solidFill>
                  <a:srgbClr val="000000"/>
                </a:solidFill>
                <a:latin typeface="Montserrat" pitchFamily="34" charset="0"/>
                <a:ea typeface="Montserrat" pitchFamily="34" charset="-122"/>
                <a:cs typeface="Montserrat" pitchFamily="34" charset="-120"/>
              </a:rPr>
              <a:t>French-Language Institutions (FLIs) at PEQAB</a:t>
            </a:r>
            <a:endParaRPr lang="en-US" dirty="0"/>
          </a:p>
        </p:txBody>
      </p:sp>
      <p:sp>
        <p:nvSpPr>
          <p:cNvPr id="7" name="Content Placeholder 2">
            <a:extLst>
              <a:ext uri="{FF2B5EF4-FFF2-40B4-BE49-F238E27FC236}">
                <a16:creationId xmlns:a16="http://schemas.microsoft.com/office/drawing/2014/main" id="{CE2CD902-91E8-7E7D-3E1A-E472971BD22F}"/>
              </a:ext>
            </a:extLst>
          </p:cNvPr>
          <p:cNvSpPr txBox="1">
            <a:spLocks/>
          </p:cNvSpPr>
          <p:nvPr/>
        </p:nvSpPr>
        <p:spPr>
          <a:xfrm>
            <a:off x="522317" y="1237940"/>
            <a:ext cx="5181600" cy="5430145"/>
          </a:xfrm>
          <a:ln>
            <a:solidFill>
              <a:schemeClr val="accent1"/>
            </a:solidFill>
          </a:ln>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758952">
              <a:spcBef>
                <a:spcPct val="0"/>
              </a:spcBef>
              <a:buFont typeface="Arial" pitchFamily="34" charset="0"/>
              <a:buNone/>
            </a:pPr>
            <a:r>
              <a:rPr lang="en-US" sz="1400" b="1" dirty="0"/>
              <a:t>Two Ontario Colleges of Applied Arts and Technology (CAATs) are </a:t>
            </a:r>
            <a:r>
              <a:rPr lang="en-US" sz="1400" dirty="0"/>
              <a:t>designated under the </a:t>
            </a:r>
            <a:r>
              <a:rPr lang="en-US" sz="1400" i="1" dirty="0"/>
              <a:t>French Language Services Act, 1990.</a:t>
            </a:r>
            <a:r>
              <a:rPr lang="en-US" sz="1400" dirty="0"/>
              <a:t> PEQAB is responsible for the quality assurance of their proposed degree programs:</a:t>
            </a:r>
          </a:p>
          <a:p>
            <a:pPr marL="0" indent="0" defTabSz="758952">
              <a:lnSpc>
                <a:spcPct val="90000"/>
              </a:lnSpc>
              <a:spcBef>
                <a:spcPct val="0"/>
              </a:spcBef>
              <a:buFont typeface="Arial" pitchFamily="34" charset="0"/>
              <a:buNone/>
            </a:pPr>
            <a:endParaRPr lang="en-US" sz="1400" dirty="0"/>
          </a:p>
          <a:p>
            <a:pPr marL="285750" indent="-285750" defTabSz="758952">
              <a:lnSpc>
                <a:spcPct val="90000"/>
              </a:lnSpc>
              <a:spcBef>
                <a:spcPct val="0"/>
              </a:spcBef>
            </a:pPr>
            <a:r>
              <a:rPr lang="en-US" sz="1400" u="sng" dirty="0"/>
              <a:t>Collège </a:t>
            </a:r>
            <a:r>
              <a:rPr lang="en-US" sz="1400" u="sng" dirty="0" err="1"/>
              <a:t>Boréal</a:t>
            </a:r>
            <a:r>
              <a:rPr lang="en-US" sz="1400" u="sng" dirty="0"/>
              <a:t> (Sudbury and Toronto)</a:t>
            </a:r>
            <a:r>
              <a:rPr lang="en-US" sz="1400" dirty="0"/>
              <a:t>, currently has consent or is  under PEQAB’s review for the following programs: </a:t>
            </a:r>
          </a:p>
          <a:p>
            <a:pPr lvl="1" defTabSz="758952">
              <a:lnSpc>
                <a:spcPct val="90000"/>
              </a:lnSpc>
              <a:spcBef>
                <a:spcPct val="0"/>
              </a:spcBef>
              <a:spcAft>
                <a:spcPts val="600"/>
              </a:spcAft>
              <a:buFont typeface="Arial" pitchFamily="34" charset="0"/>
              <a:buChar char="•"/>
            </a:pPr>
            <a:r>
              <a:rPr lang="en-US" sz="1200" dirty="0" err="1"/>
              <a:t>Honours</a:t>
            </a:r>
            <a:r>
              <a:rPr lang="en-US" sz="1200" dirty="0"/>
              <a:t> Bachelor of Science in Nursing</a:t>
            </a:r>
          </a:p>
          <a:p>
            <a:pPr lvl="1" defTabSz="758952">
              <a:lnSpc>
                <a:spcPct val="90000"/>
              </a:lnSpc>
              <a:spcBef>
                <a:spcPct val="0"/>
              </a:spcBef>
              <a:spcAft>
                <a:spcPts val="600"/>
              </a:spcAft>
              <a:buFont typeface="Arial" pitchFamily="34" charset="0"/>
              <a:buChar char="•"/>
            </a:pPr>
            <a:r>
              <a:rPr lang="en-US" sz="1200" dirty="0" err="1"/>
              <a:t>Honours</a:t>
            </a:r>
            <a:r>
              <a:rPr lang="en-US" sz="1200" dirty="0"/>
              <a:t> Bachelor of Business Administration* </a:t>
            </a:r>
          </a:p>
          <a:p>
            <a:pPr lvl="1" defTabSz="758952">
              <a:lnSpc>
                <a:spcPct val="90000"/>
              </a:lnSpc>
              <a:spcBef>
                <a:spcPct val="0"/>
              </a:spcBef>
              <a:spcAft>
                <a:spcPts val="600"/>
              </a:spcAft>
              <a:buFont typeface="Arial" pitchFamily="34" charset="0"/>
              <a:buChar char="•"/>
            </a:pPr>
            <a:r>
              <a:rPr lang="en-US" sz="1200" dirty="0"/>
              <a:t>Bachelor of Business Administration*</a:t>
            </a:r>
          </a:p>
          <a:p>
            <a:pPr lvl="1" defTabSz="758952">
              <a:lnSpc>
                <a:spcPct val="90000"/>
              </a:lnSpc>
              <a:spcBef>
                <a:spcPct val="0"/>
              </a:spcBef>
              <a:spcAft>
                <a:spcPts val="600"/>
              </a:spcAft>
              <a:buFont typeface="Arial" pitchFamily="34" charset="0"/>
              <a:buChar char="•"/>
            </a:pPr>
            <a:r>
              <a:rPr lang="en-US" sz="1200" dirty="0" err="1"/>
              <a:t>Honours</a:t>
            </a:r>
            <a:r>
              <a:rPr lang="en-US" sz="1200" dirty="0"/>
              <a:t> Bachelor of Public Administration* </a:t>
            </a:r>
          </a:p>
          <a:p>
            <a:pPr lvl="1" defTabSz="758952">
              <a:lnSpc>
                <a:spcPct val="90000"/>
              </a:lnSpc>
              <a:spcBef>
                <a:spcPct val="0"/>
              </a:spcBef>
              <a:spcAft>
                <a:spcPts val="600"/>
              </a:spcAft>
              <a:buFont typeface="Arial" pitchFamily="34" charset="0"/>
              <a:buChar char="•"/>
            </a:pPr>
            <a:r>
              <a:rPr lang="en-US" sz="1200" dirty="0" err="1"/>
              <a:t>Honours</a:t>
            </a:r>
            <a:r>
              <a:rPr lang="en-US" sz="1200" dirty="0"/>
              <a:t> Bachelor of Computer Science*</a:t>
            </a:r>
          </a:p>
          <a:p>
            <a:pPr lvl="1" defTabSz="758952">
              <a:lnSpc>
                <a:spcPct val="90000"/>
              </a:lnSpc>
              <a:spcBef>
                <a:spcPct val="0"/>
              </a:spcBef>
              <a:spcAft>
                <a:spcPts val="600"/>
              </a:spcAft>
              <a:buFont typeface="Arial" pitchFamily="34" charset="0"/>
              <a:buChar char="•"/>
            </a:pPr>
            <a:r>
              <a:rPr lang="en-US" sz="1200" dirty="0"/>
              <a:t>Bachelor of Computer Science*</a:t>
            </a:r>
          </a:p>
          <a:p>
            <a:pPr lvl="1" defTabSz="758952">
              <a:lnSpc>
                <a:spcPct val="90000"/>
              </a:lnSpc>
              <a:spcBef>
                <a:spcPct val="0"/>
              </a:spcBef>
              <a:spcAft>
                <a:spcPts val="600"/>
              </a:spcAft>
              <a:buFont typeface="Arial" pitchFamily="34" charset="0"/>
              <a:buChar char="•"/>
            </a:pPr>
            <a:endParaRPr lang="en-US" sz="1400" dirty="0"/>
          </a:p>
          <a:p>
            <a:pPr marL="285750" indent="-285750" defTabSz="758952">
              <a:lnSpc>
                <a:spcPct val="90000"/>
              </a:lnSpc>
              <a:spcBef>
                <a:spcPct val="0"/>
              </a:spcBef>
              <a:spcAft>
                <a:spcPts val="600"/>
              </a:spcAft>
            </a:pPr>
            <a:r>
              <a:rPr lang="en-US" sz="1400" u="sng" dirty="0"/>
              <a:t>Collège La </a:t>
            </a:r>
            <a:r>
              <a:rPr lang="en-US" sz="1400" u="sng" dirty="0" err="1"/>
              <a:t>Cité</a:t>
            </a:r>
            <a:r>
              <a:rPr lang="en-US" sz="1400" u="sng" dirty="0"/>
              <a:t> (Ottawa)</a:t>
            </a:r>
            <a:r>
              <a:rPr lang="en-US" sz="1400" dirty="0"/>
              <a:t>, currently has consent or is under PEQAB’s review for the following programs:</a:t>
            </a:r>
          </a:p>
          <a:p>
            <a:pPr lvl="1" defTabSz="758952">
              <a:lnSpc>
                <a:spcPct val="90000"/>
              </a:lnSpc>
              <a:spcBef>
                <a:spcPct val="0"/>
              </a:spcBef>
              <a:spcAft>
                <a:spcPts val="600"/>
              </a:spcAft>
              <a:buFont typeface="Arial" pitchFamily="34" charset="0"/>
              <a:buChar char="•"/>
            </a:pPr>
            <a:r>
              <a:rPr lang="en-US" sz="1200" dirty="0" err="1"/>
              <a:t>Honours</a:t>
            </a:r>
            <a:r>
              <a:rPr lang="en-US" sz="1200" dirty="0"/>
              <a:t> Bachelor of Biotechnology</a:t>
            </a:r>
          </a:p>
          <a:p>
            <a:pPr lvl="1" defTabSz="758952">
              <a:lnSpc>
                <a:spcPct val="90000"/>
              </a:lnSpc>
              <a:spcBef>
                <a:spcPct val="0"/>
              </a:spcBef>
              <a:spcAft>
                <a:spcPts val="600"/>
              </a:spcAft>
              <a:buFont typeface="Arial" pitchFamily="34" charset="0"/>
              <a:buChar char="•"/>
            </a:pPr>
            <a:r>
              <a:rPr lang="en-US" sz="1200" dirty="0" err="1"/>
              <a:t>Honours</a:t>
            </a:r>
            <a:r>
              <a:rPr lang="en-US" sz="1200" dirty="0"/>
              <a:t> Bachelor of Science in Nursing</a:t>
            </a:r>
          </a:p>
          <a:p>
            <a:pPr lvl="1" defTabSz="758952">
              <a:lnSpc>
                <a:spcPct val="90000"/>
              </a:lnSpc>
              <a:spcBef>
                <a:spcPct val="0"/>
              </a:spcBef>
              <a:spcAft>
                <a:spcPts val="600"/>
              </a:spcAft>
              <a:buFont typeface="Arial" pitchFamily="34" charset="0"/>
              <a:buChar char="•"/>
            </a:pPr>
            <a:r>
              <a:rPr lang="en-US" sz="1200" dirty="0" err="1"/>
              <a:t>Honours</a:t>
            </a:r>
            <a:r>
              <a:rPr lang="en-US" sz="1200" dirty="0"/>
              <a:t> Bachelor of Commerce – Management* </a:t>
            </a:r>
          </a:p>
          <a:p>
            <a:pPr lvl="1" defTabSz="758952">
              <a:lnSpc>
                <a:spcPct val="90000"/>
              </a:lnSpc>
              <a:spcBef>
                <a:spcPct val="0"/>
              </a:spcBef>
              <a:spcAft>
                <a:spcPts val="600"/>
              </a:spcAft>
              <a:buFont typeface="Arial" pitchFamily="34" charset="0"/>
              <a:buChar char="•"/>
            </a:pPr>
            <a:r>
              <a:rPr lang="en-US" sz="1200" dirty="0"/>
              <a:t>Bachelor of Commerce*</a:t>
            </a:r>
          </a:p>
          <a:p>
            <a:pPr marL="457200" lvl="1" indent="0" defTabSz="758952">
              <a:lnSpc>
                <a:spcPct val="90000"/>
              </a:lnSpc>
              <a:spcBef>
                <a:spcPct val="0"/>
              </a:spcBef>
              <a:spcAft>
                <a:spcPts val="600"/>
              </a:spcAft>
              <a:buFont typeface="Arial" pitchFamily="34" charset="0"/>
              <a:buNone/>
            </a:pPr>
            <a:endParaRPr lang="en-US" sz="1200" dirty="0"/>
          </a:p>
          <a:p>
            <a:pPr marL="457200" lvl="1" indent="0" defTabSz="758952">
              <a:lnSpc>
                <a:spcPct val="90000"/>
              </a:lnSpc>
              <a:spcBef>
                <a:spcPct val="0"/>
              </a:spcBef>
              <a:spcAft>
                <a:spcPts val="600"/>
              </a:spcAft>
              <a:buFont typeface="Arial" pitchFamily="34" charset="0"/>
              <a:buNone/>
            </a:pPr>
            <a:r>
              <a:rPr lang="en-US" sz="1200" i="1" dirty="0"/>
              <a:t>*signifies program under PEQAB’s review</a:t>
            </a:r>
          </a:p>
        </p:txBody>
      </p:sp>
      <p:sp>
        <p:nvSpPr>
          <p:cNvPr id="8" name="Content Placeholder 2">
            <a:extLst>
              <a:ext uri="{FF2B5EF4-FFF2-40B4-BE49-F238E27FC236}">
                <a16:creationId xmlns:a16="http://schemas.microsoft.com/office/drawing/2014/main" id="{A9EFE0A8-B8E1-17BC-C524-4335087B96F4}"/>
              </a:ext>
            </a:extLst>
          </p:cNvPr>
          <p:cNvSpPr txBox="1">
            <a:spLocks/>
          </p:cNvSpPr>
          <p:nvPr/>
        </p:nvSpPr>
        <p:spPr>
          <a:xfrm>
            <a:off x="6094450" y="1224303"/>
            <a:ext cx="6228848" cy="5824158"/>
          </a:xfrm>
          <a:ln>
            <a:solidFill>
              <a:schemeClr val="accent1"/>
            </a:solidFill>
          </a:ln>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CA" sz="1400" b="1" dirty="0"/>
              <a:t>Ten public universities</a:t>
            </a:r>
            <a:r>
              <a:rPr lang="en-CA" sz="1400" dirty="0"/>
              <a:t>, affiliated universities or faculties offer French-language or bilingual education under the </a:t>
            </a:r>
            <a:r>
              <a:rPr lang="en-CA" sz="1400" i="1" dirty="0"/>
              <a:t>Act</a:t>
            </a:r>
            <a:r>
              <a:rPr lang="en-CA" sz="1400" dirty="0"/>
              <a:t> in Ontario. </a:t>
            </a:r>
          </a:p>
          <a:p>
            <a:pPr marL="0" indent="0">
              <a:spcBef>
                <a:spcPts val="0"/>
              </a:spcBef>
              <a:buNone/>
            </a:pPr>
            <a:r>
              <a:rPr lang="en-CA" sz="1400" dirty="0"/>
              <a:t>PEQAB oversees quality assurance for the following public Ontario French-language universities:</a:t>
            </a:r>
          </a:p>
          <a:p>
            <a:pPr marL="0" indent="0">
              <a:spcBef>
                <a:spcPts val="0"/>
              </a:spcBef>
              <a:buNone/>
            </a:pPr>
            <a:endParaRPr lang="en-CA" sz="1400" dirty="0"/>
          </a:p>
          <a:p>
            <a:pPr>
              <a:spcBef>
                <a:spcPts val="0"/>
              </a:spcBef>
            </a:pPr>
            <a:r>
              <a:rPr lang="en-CA" sz="1400" u="sng" dirty="0"/>
              <a:t>Université de l’Ontario français (Toronto) </a:t>
            </a:r>
            <a:r>
              <a:rPr lang="en-CA" sz="1400" dirty="0"/>
              <a:t>currently has consent or is under PEQAB’s review for the following programs:</a:t>
            </a:r>
          </a:p>
          <a:p>
            <a:pPr lvl="1"/>
            <a:r>
              <a:rPr lang="en-CA" sz="1200" dirty="0"/>
              <a:t>Honours Bachelor of Business Administration</a:t>
            </a:r>
          </a:p>
          <a:p>
            <a:pPr lvl="1"/>
            <a:r>
              <a:rPr lang="en-CA" sz="1200" dirty="0"/>
              <a:t>Honours Bachelor of Mental Health</a:t>
            </a:r>
          </a:p>
          <a:p>
            <a:pPr lvl="1"/>
            <a:r>
              <a:rPr lang="en-CA" sz="1200" dirty="0"/>
              <a:t>Honours Bachelor of Social Work*</a:t>
            </a:r>
          </a:p>
          <a:p>
            <a:pPr lvl="1"/>
            <a:r>
              <a:rPr lang="en-CA" sz="1200" dirty="0"/>
              <a:t>Honours Bachelor of Education</a:t>
            </a:r>
          </a:p>
          <a:p>
            <a:pPr lvl="1"/>
            <a:r>
              <a:rPr lang="en-CA" sz="1200" dirty="0"/>
              <a:t>Honours Bachelor of Digital Cultures</a:t>
            </a:r>
          </a:p>
          <a:p>
            <a:pPr lvl="1"/>
            <a:r>
              <a:rPr lang="en-CA" sz="1200" dirty="0"/>
              <a:t>Honours Bachelor of Human Plurality</a:t>
            </a:r>
          </a:p>
          <a:p>
            <a:pPr lvl="1"/>
            <a:r>
              <a:rPr lang="en-CA" sz="1200" dirty="0"/>
              <a:t>Honours Bachelor of Globalized Economies</a:t>
            </a:r>
          </a:p>
          <a:p>
            <a:pPr lvl="1"/>
            <a:r>
              <a:rPr lang="en-CA" sz="1200" dirty="0"/>
              <a:t>Honours Bachelor of Urban Environments</a:t>
            </a:r>
          </a:p>
          <a:p>
            <a:pPr lvl="1"/>
            <a:endParaRPr lang="en-CA" sz="1100" dirty="0"/>
          </a:p>
          <a:p>
            <a:r>
              <a:rPr lang="en-CA" sz="1400" u="sng" dirty="0"/>
              <a:t>Université de Sudbury (Sudbury)</a:t>
            </a:r>
          </a:p>
          <a:p>
            <a:pPr lvl="1"/>
            <a:r>
              <a:rPr lang="en-CA" sz="1200" dirty="0"/>
              <a:t>Organization Review only</a:t>
            </a:r>
          </a:p>
          <a:p>
            <a:pPr lvl="1"/>
            <a:endParaRPr lang="en-CA" sz="1100" dirty="0"/>
          </a:p>
          <a:p>
            <a:pPr marL="0" indent="0">
              <a:buNone/>
            </a:pPr>
            <a:r>
              <a:rPr lang="en-CA" sz="1400" dirty="0"/>
              <a:t>PEQAB has also worked with other public, private or out-of-province French-speaking institutions as required:</a:t>
            </a:r>
          </a:p>
          <a:p>
            <a:pPr lvl="1">
              <a:buFont typeface="Courier New" panose="02070309020205020404" pitchFamily="49" charset="0"/>
              <a:buChar char="o"/>
            </a:pPr>
            <a:r>
              <a:rPr lang="en-CA" sz="1200" dirty="0"/>
              <a:t>Université Saint-Paul affiliated with the University of Ottawa</a:t>
            </a:r>
          </a:p>
          <a:p>
            <a:pPr lvl="1">
              <a:buFont typeface="Courier New" panose="02070309020205020404" pitchFamily="49" charset="0"/>
              <a:buChar char="o"/>
            </a:pPr>
            <a:r>
              <a:rPr lang="en-CA" sz="1200" dirty="0"/>
              <a:t>Université Hearst</a:t>
            </a:r>
          </a:p>
          <a:p>
            <a:pPr lvl="1">
              <a:buFont typeface="Courier New" panose="02070309020205020404" pitchFamily="49" charset="0"/>
              <a:buChar char="o"/>
            </a:pPr>
            <a:r>
              <a:rPr lang="en-CA" sz="1200" dirty="0"/>
              <a:t>Dominican University College</a:t>
            </a:r>
          </a:p>
        </p:txBody>
      </p:sp>
    </p:spTree>
    <p:extLst>
      <p:ext uri="{BB962C8B-B14F-4D97-AF65-F5344CB8AC3E}">
        <p14:creationId xmlns:p14="http://schemas.microsoft.com/office/powerpoint/2010/main" val="1262654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chemeClr val="accent6">
            <a:lumMod val="75000"/>
          </a:schemeClr>
        </a:solidFill>
        <a:effectLst/>
      </p:bgPr>
    </p:bg>
    <p:spTree>
      <p:nvGrpSpPr>
        <p:cNvPr id="1" name=""/>
        <p:cNvGrpSpPr/>
        <p:nvPr/>
      </p:nvGrpSpPr>
      <p:grpSpPr>
        <a:xfrm>
          <a:off x="0" y="0"/>
          <a:ext cx="0" cy="0"/>
          <a:chOff x="0" y="0"/>
          <a:chExt cx="0" cy="0"/>
        </a:xfrm>
      </p:grpSpPr>
      <p:sp>
        <p:nvSpPr>
          <p:cNvPr id="2" name="Object 1"/>
          <p:cNvSpPr/>
          <p:nvPr/>
        </p:nvSpPr>
        <p:spPr>
          <a:xfrm>
            <a:off x="0" y="366890"/>
            <a:ext cx="12188901" cy="509831"/>
          </a:xfrm>
          <a:prstGeom prst="rect">
            <a:avLst/>
          </a:prstGeom>
          <a:noFill/>
        </p:spPr>
        <p:txBody>
          <a:bodyPr wrap="square" lIns="0" tIns="0" rIns="0" bIns="0" rtlCol="0" anchor="t"/>
          <a:lstStyle/>
          <a:p>
            <a:pPr algn="ctr">
              <a:lnSpc>
                <a:spcPts val="4016"/>
              </a:lnSpc>
              <a:buNone/>
            </a:pPr>
            <a:r>
              <a:rPr lang="en-US" sz="3188" dirty="0">
                <a:solidFill>
                  <a:srgbClr val="000000"/>
                </a:solidFill>
                <a:latin typeface="Montserrat" pitchFamily="34" charset="0"/>
                <a:ea typeface="Montserrat" pitchFamily="34" charset="-122"/>
                <a:cs typeface="Montserrat" pitchFamily="34" charset="-120"/>
              </a:rPr>
              <a:t>PEQAB process for FLIs</a:t>
            </a:r>
            <a:endParaRPr lang="en-US" dirty="0"/>
          </a:p>
        </p:txBody>
      </p:sp>
      <p:sp>
        <p:nvSpPr>
          <p:cNvPr id="3" name="Object 2"/>
          <p:cNvSpPr/>
          <p:nvPr/>
        </p:nvSpPr>
        <p:spPr>
          <a:xfrm>
            <a:off x="0" y="1075364"/>
            <a:ext cx="12188901" cy="723607"/>
          </a:xfrm>
          <a:prstGeom prst="rect">
            <a:avLst/>
          </a:prstGeom>
          <a:noFill/>
        </p:spPr>
        <p:txBody>
          <a:bodyPr wrap="square" lIns="0" tIns="0" rIns="0" bIns="0" rtlCol="0" anchor="t"/>
          <a:lstStyle/>
          <a:p>
            <a:pPr algn="ctr">
              <a:lnSpc>
                <a:spcPts val="2100"/>
              </a:lnSpc>
              <a:spcBef>
                <a:spcPts val="799"/>
              </a:spcBef>
              <a:buNone/>
            </a:pPr>
            <a:r>
              <a:rPr lang="en-US" sz="1500" dirty="0">
                <a:solidFill>
                  <a:srgbClr val="000000"/>
                </a:solidFill>
                <a:latin typeface="Montserrat" pitchFamily="34" charset="0"/>
                <a:ea typeface="Montserrat" pitchFamily="34" charset="-122"/>
                <a:cs typeface="Montserrat" pitchFamily="34" charset="-120"/>
              </a:rPr>
              <a:t>To support French-language institutions, PEQAB completes all steps of the Review in French the same way that Reviews are completed in English. This means that PEQAB:</a:t>
            </a:r>
            <a:endParaRPr lang="en-US" dirty="0"/>
          </a:p>
        </p:txBody>
      </p:sp>
      <p:pic>
        <p:nvPicPr>
          <p:cNvPr id="4" name="Object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2532878"/>
            <a:ext cx="12188952" cy="3904274"/>
          </a:xfrm>
          <a:prstGeom prst="rect">
            <a:avLst/>
          </a:prstGeom>
        </p:spPr>
      </p:pic>
      <p:sp>
        <p:nvSpPr>
          <p:cNvPr id="5" name="Object 4"/>
          <p:cNvSpPr/>
          <p:nvPr/>
        </p:nvSpPr>
        <p:spPr>
          <a:xfrm>
            <a:off x="3180555" y="5443850"/>
            <a:ext cx="1675869" cy="957857"/>
          </a:xfrm>
          <a:prstGeom prst="rect">
            <a:avLst/>
          </a:prstGeom>
          <a:noFill/>
        </p:spPr>
        <p:txBody>
          <a:bodyPr wrap="square" lIns="0" tIns="0" rIns="0" bIns="0" rtlCol="0" anchor="t"/>
          <a:lstStyle/>
          <a:p>
            <a:pPr algn="l">
              <a:lnSpc>
                <a:spcPts val="1512"/>
              </a:lnSpc>
              <a:buNone/>
            </a:pPr>
            <a:r>
              <a:rPr lang="en-US" dirty="0">
                <a:solidFill>
                  <a:srgbClr val="000000"/>
                </a:solidFill>
                <a:latin typeface="Montserrat" pitchFamily="34" charset="0"/>
                <a:ea typeface="Montserrat" pitchFamily="34" charset="-122"/>
                <a:cs typeface="Montserrat" pitchFamily="34" charset="-120"/>
              </a:rPr>
              <a:t>Receives all institutional submissions in French</a:t>
            </a:r>
            <a:endParaRPr lang="en-US" dirty="0"/>
          </a:p>
        </p:txBody>
      </p:sp>
      <p:pic>
        <p:nvPicPr>
          <p:cNvPr id="6" name="Object 5"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66282" y="5123113"/>
            <a:ext cx="285679" cy="399950"/>
          </a:xfrm>
          <a:prstGeom prst="rect">
            <a:avLst/>
          </a:prstGeom>
        </p:spPr>
      </p:pic>
      <p:sp>
        <p:nvSpPr>
          <p:cNvPr id="7" name="Object 6"/>
          <p:cNvSpPr/>
          <p:nvPr/>
        </p:nvSpPr>
        <p:spPr>
          <a:xfrm>
            <a:off x="3732867" y="3748824"/>
            <a:ext cx="1866377" cy="957857"/>
          </a:xfrm>
          <a:prstGeom prst="rect">
            <a:avLst/>
          </a:prstGeom>
          <a:noFill/>
        </p:spPr>
        <p:txBody>
          <a:bodyPr wrap="square" lIns="0" tIns="0" rIns="0" bIns="0" rtlCol="0" anchor="t"/>
          <a:lstStyle/>
          <a:p>
            <a:pPr algn="l">
              <a:lnSpc>
                <a:spcPts val="1512"/>
              </a:lnSpc>
              <a:buNone/>
            </a:pPr>
            <a:r>
              <a:rPr lang="en-US" dirty="0">
                <a:solidFill>
                  <a:srgbClr val="000000"/>
                </a:solidFill>
                <a:latin typeface="Montserrat" pitchFamily="34" charset="0"/>
                <a:ea typeface="Montserrat" pitchFamily="34" charset="-122"/>
                <a:cs typeface="Montserrat" pitchFamily="34" charset="-120"/>
              </a:rPr>
              <a:t>Communicates with francophone institutions in French</a:t>
            </a:r>
            <a:endParaRPr lang="en-US" dirty="0"/>
          </a:p>
        </p:txBody>
      </p:sp>
      <p:pic>
        <p:nvPicPr>
          <p:cNvPr id="8" name="Object 7"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47117" y="3170899"/>
            <a:ext cx="285679" cy="399950"/>
          </a:xfrm>
          <a:prstGeom prst="rect">
            <a:avLst/>
          </a:prstGeom>
        </p:spPr>
      </p:pic>
      <p:sp>
        <p:nvSpPr>
          <p:cNvPr id="9" name="Object 8"/>
          <p:cNvSpPr/>
          <p:nvPr/>
        </p:nvSpPr>
        <p:spPr>
          <a:xfrm>
            <a:off x="6227728" y="2466580"/>
            <a:ext cx="1675869" cy="767609"/>
          </a:xfrm>
          <a:prstGeom prst="rect">
            <a:avLst/>
          </a:prstGeom>
          <a:noFill/>
        </p:spPr>
        <p:txBody>
          <a:bodyPr wrap="square" lIns="0" tIns="0" rIns="0" bIns="0" rtlCol="0" anchor="t"/>
          <a:lstStyle/>
          <a:p>
            <a:pPr algn="l">
              <a:lnSpc>
                <a:spcPts val="1512"/>
              </a:lnSpc>
              <a:buNone/>
            </a:pPr>
            <a:r>
              <a:rPr lang="en-US" dirty="0">
                <a:solidFill>
                  <a:srgbClr val="000000"/>
                </a:solidFill>
                <a:latin typeface="Montserrat" pitchFamily="34" charset="0"/>
                <a:ea typeface="Montserrat" pitchFamily="34" charset="-122"/>
                <a:cs typeface="Montserrat" pitchFamily="34" charset="-120"/>
              </a:rPr>
              <a:t>Recruits and works with French-language subject matter Experts</a:t>
            </a:r>
            <a:endParaRPr lang="en-US" dirty="0"/>
          </a:p>
        </p:txBody>
      </p:sp>
      <p:pic>
        <p:nvPicPr>
          <p:cNvPr id="10" name="Object 9"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99244" y="3170899"/>
            <a:ext cx="285679" cy="399950"/>
          </a:xfrm>
          <a:prstGeom prst="rect">
            <a:avLst/>
          </a:prstGeom>
        </p:spPr>
      </p:pic>
      <p:sp>
        <p:nvSpPr>
          <p:cNvPr id="11" name="Object 10"/>
          <p:cNvSpPr/>
          <p:nvPr/>
        </p:nvSpPr>
        <p:spPr>
          <a:xfrm>
            <a:off x="6732491" y="4624905"/>
            <a:ext cx="1675869" cy="574053"/>
          </a:xfrm>
          <a:prstGeom prst="rect">
            <a:avLst/>
          </a:prstGeom>
          <a:noFill/>
        </p:spPr>
        <p:txBody>
          <a:bodyPr wrap="square" lIns="0" tIns="0" rIns="0" bIns="0" rtlCol="0" anchor="t"/>
          <a:lstStyle/>
          <a:p>
            <a:pPr algn="l">
              <a:lnSpc>
                <a:spcPts val="1512"/>
              </a:lnSpc>
              <a:buNone/>
            </a:pPr>
            <a:r>
              <a:rPr lang="en-US" dirty="0">
                <a:solidFill>
                  <a:srgbClr val="000000"/>
                </a:solidFill>
                <a:latin typeface="Montserrat" pitchFamily="34" charset="0"/>
                <a:ea typeface="Montserrat" pitchFamily="34" charset="-122"/>
                <a:cs typeface="Montserrat" pitchFamily="34" charset="-120"/>
              </a:rPr>
              <a:t>Completes sites visits in French </a:t>
            </a:r>
            <a:endParaRPr lang="en-US" dirty="0"/>
          </a:p>
        </p:txBody>
      </p:sp>
      <p:pic>
        <p:nvPicPr>
          <p:cNvPr id="12" name="Object 1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03904" y="5056346"/>
            <a:ext cx="285679" cy="399950"/>
          </a:xfrm>
          <a:prstGeom prst="rect">
            <a:avLst/>
          </a:prstGeom>
        </p:spPr>
      </p:pic>
      <p:sp>
        <p:nvSpPr>
          <p:cNvPr id="13" name="Object 12"/>
          <p:cNvSpPr/>
          <p:nvPr/>
        </p:nvSpPr>
        <p:spPr>
          <a:xfrm>
            <a:off x="8998875" y="5348726"/>
            <a:ext cx="1675869" cy="575706"/>
          </a:xfrm>
          <a:prstGeom prst="rect">
            <a:avLst/>
          </a:prstGeom>
          <a:noFill/>
        </p:spPr>
        <p:txBody>
          <a:bodyPr wrap="square" lIns="0" tIns="0" rIns="0" bIns="0" rtlCol="0" anchor="t"/>
          <a:lstStyle/>
          <a:p>
            <a:pPr algn="l">
              <a:lnSpc>
                <a:spcPts val="1512"/>
              </a:lnSpc>
              <a:buNone/>
            </a:pPr>
            <a:r>
              <a:rPr lang="en-US" dirty="0">
                <a:solidFill>
                  <a:srgbClr val="000000"/>
                </a:solidFill>
                <a:latin typeface="Montserrat" pitchFamily="34" charset="0"/>
                <a:ea typeface="Montserrat" pitchFamily="34" charset="-122"/>
                <a:cs typeface="Montserrat" pitchFamily="34" charset="-120"/>
              </a:rPr>
              <a:t>Produces all supporting materials in French</a:t>
            </a:r>
            <a:endParaRPr lang="en-US" dirty="0"/>
          </a:p>
        </p:txBody>
      </p:sp>
      <p:pic>
        <p:nvPicPr>
          <p:cNvPr id="14" name="Object 13"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56030" y="5056346"/>
            <a:ext cx="285679" cy="399950"/>
          </a:xfrm>
          <a:prstGeom prst="rect">
            <a:avLst/>
          </a:prstGeom>
        </p:spPr>
      </p:pic>
      <p:sp>
        <p:nvSpPr>
          <p:cNvPr id="15" name="Object 14"/>
          <p:cNvSpPr/>
          <p:nvPr/>
        </p:nvSpPr>
        <p:spPr>
          <a:xfrm>
            <a:off x="9408347" y="3710835"/>
            <a:ext cx="1675869" cy="575706"/>
          </a:xfrm>
          <a:prstGeom prst="rect">
            <a:avLst/>
          </a:prstGeom>
          <a:noFill/>
        </p:spPr>
        <p:txBody>
          <a:bodyPr wrap="square" lIns="0" tIns="0" rIns="0" bIns="0" rtlCol="0" anchor="t"/>
          <a:lstStyle/>
          <a:p>
            <a:pPr algn="l">
              <a:lnSpc>
                <a:spcPts val="1512"/>
              </a:lnSpc>
              <a:buNone/>
            </a:pPr>
            <a:r>
              <a:rPr lang="en-US" dirty="0">
                <a:solidFill>
                  <a:srgbClr val="000000"/>
                </a:solidFill>
                <a:latin typeface="Montserrat" pitchFamily="34" charset="0"/>
                <a:ea typeface="Montserrat" pitchFamily="34" charset="-122"/>
                <a:cs typeface="Montserrat" pitchFamily="34" charset="-120"/>
              </a:rPr>
              <a:t>Materials are finally translated into English for the Board </a:t>
            </a:r>
            <a:endParaRPr lang="en-US" dirty="0"/>
          </a:p>
        </p:txBody>
      </p:sp>
      <p:pic>
        <p:nvPicPr>
          <p:cNvPr id="16" name="Object 15"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17790" y="3104262"/>
            <a:ext cx="285679" cy="3999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a:effectLst/>
      </p:bgPr>
    </p:bg>
    <p:spTree>
      <p:nvGrpSpPr>
        <p:cNvPr id="1" name=""/>
        <p:cNvGrpSpPr/>
        <p:nvPr/>
      </p:nvGrpSpPr>
      <p:grpSpPr>
        <a:xfrm>
          <a:off x="0" y="0"/>
          <a:ext cx="0" cy="0"/>
          <a:chOff x="0" y="0"/>
          <a:chExt cx="0" cy="0"/>
        </a:xfrm>
      </p:grpSpPr>
      <p:sp>
        <p:nvSpPr>
          <p:cNvPr id="2" name="Object 1"/>
          <p:cNvSpPr/>
          <p:nvPr/>
        </p:nvSpPr>
        <p:spPr>
          <a:xfrm>
            <a:off x="2334365" y="0"/>
            <a:ext cx="9854511" cy="1237940"/>
          </a:xfrm>
          <a:prstGeom prst="rect">
            <a:avLst/>
          </a:prstGeom>
          <a:solidFill>
            <a:srgbClr val="E66922"/>
          </a:solidFill>
        </p:spPr>
      </p:sp>
      <p:sp>
        <p:nvSpPr>
          <p:cNvPr id="3" name="Object 2"/>
          <p:cNvSpPr/>
          <p:nvPr/>
        </p:nvSpPr>
        <p:spPr>
          <a:xfrm>
            <a:off x="2365465" y="366890"/>
            <a:ext cx="9792363" cy="509831"/>
          </a:xfrm>
          <a:prstGeom prst="rect">
            <a:avLst/>
          </a:prstGeom>
          <a:noFill/>
        </p:spPr>
        <p:txBody>
          <a:bodyPr wrap="square" lIns="0" tIns="0" rIns="0" bIns="0" rtlCol="0" anchor="t"/>
          <a:lstStyle/>
          <a:p>
            <a:pPr algn="ctr">
              <a:lnSpc>
                <a:spcPts val="4016"/>
              </a:lnSpc>
              <a:buNone/>
            </a:pPr>
            <a:r>
              <a:rPr lang="en-US" sz="3188" dirty="0">
                <a:solidFill>
                  <a:srgbClr val="000000"/>
                </a:solidFill>
                <a:latin typeface="Montserrat" pitchFamily="34" charset="0"/>
                <a:ea typeface="Montserrat" pitchFamily="34" charset="-122"/>
                <a:cs typeface="Montserrat" pitchFamily="34" charset="-120"/>
              </a:rPr>
              <a:t>PEQAB Secretariat: Canadian Outreach</a:t>
            </a:r>
            <a:endParaRPr lang="en-US" dirty="0"/>
          </a:p>
        </p:txBody>
      </p:sp>
      <p:pic>
        <p:nvPicPr>
          <p:cNvPr id="4" name="Object 3" descr="preencoded.png"/>
          <p:cNvPicPr>
            <a:picLocks noChangeAspect="1"/>
          </p:cNvPicPr>
          <p:nvPr/>
        </p:nvPicPr>
        <p:blipFill>
          <a:blip r:embed="rId3"/>
          <a:srcRect l="38620" r="38620"/>
          <a:stretch/>
        </p:blipFill>
        <p:spPr>
          <a:xfrm>
            <a:off x="0" y="0"/>
            <a:ext cx="2343964" cy="6865808"/>
          </a:xfrm>
          <a:prstGeom prst="rect">
            <a:avLst/>
          </a:prstGeom>
        </p:spPr>
      </p:pic>
      <p:sp>
        <p:nvSpPr>
          <p:cNvPr id="5" name="Object 4"/>
          <p:cNvSpPr/>
          <p:nvPr/>
        </p:nvSpPr>
        <p:spPr>
          <a:xfrm>
            <a:off x="2810573" y="1833104"/>
            <a:ext cx="2840448" cy="4428018"/>
          </a:xfrm>
          <a:prstGeom prst="rect">
            <a:avLst/>
          </a:prstGeom>
          <a:noFill/>
          <a:ln w="25400">
            <a:solidFill>
              <a:srgbClr val="2A2921"/>
            </a:solidFill>
            <a:prstDash val="solid"/>
            <a:miter lim="800000"/>
          </a:ln>
        </p:spPr>
      </p:sp>
      <p:sp>
        <p:nvSpPr>
          <p:cNvPr id="6" name="Object 5"/>
          <p:cNvSpPr/>
          <p:nvPr/>
        </p:nvSpPr>
        <p:spPr>
          <a:xfrm>
            <a:off x="3007493" y="2108410"/>
            <a:ext cx="2600675" cy="587152"/>
          </a:xfrm>
          <a:prstGeom prst="rect">
            <a:avLst/>
          </a:prstGeom>
          <a:noFill/>
        </p:spPr>
        <p:txBody>
          <a:bodyPr wrap="square" lIns="0" tIns="0" rIns="0" bIns="0" rtlCol="0" anchor="t"/>
          <a:lstStyle/>
          <a:p>
            <a:pPr algn="l">
              <a:lnSpc>
                <a:spcPts val="1542"/>
              </a:lnSpc>
              <a:buNone/>
            </a:pPr>
            <a:r>
              <a:rPr lang="en-US" sz="1224" b="1" dirty="0">
                <a:solidFill>
                  <a:srgbClr val="000000"/>
                </a:solidFill>
                <a:latin typeface="Montserrat" pitchFamily="34" charset="0"/>
                <a:ea typeface="Montserrat" pitchFamily="34" charset="-122"/>
                <a:cs typeface="Montserrat" pitchFamily="34" charset="-120"/>
              </a:rPr>
              <a:t>Coordinates a monthly meeting  of all Canadian quality assurance agencies:</a:t>
            </a:r>
            <a:endParaRPr lang="en-US" dirty="0"/>
          </a:p>
        </p:txBody>
      </p:sp>
      <p:sp>
        <p:nvSpPr>
          <p:cNvPr id="7" name="Object 6"/>
          <p:cNvSpPr/>
          <p:nvPr/>
        </p:nvSpPr>
        <p:spPr>
          <a:xfrm>
            <a:off x="3007493" y="2878053"/>
            <a:ext cx="2600675" cy="3255850"/>
          </a:xfrm>
          <a:prstGeom prst="rect">
            <a:avLst/>
          </a:prstGeom>
          <a:noFill/>
        </p:spPr>
        <p:txBody>
          <a:bodyPr wrap="square" lIns="0" tIns="0" rIns="0" bIns="0" rtlCol="0" anchor="t"/>
          <a:lstStyle/>
          <a:p>
            <a:pPr algn="l">
              <a:lnSpc>
                <a:spcPts val="1260"/>
              </a:lnSpc>
              <a:spcBef>
                <a:spcPts val="675"/>
              </a:spcBef>
              <a:buNone/>
            </a:pPr>
            <a:r>
              <a:rPr lang="en-US" sz="900" dirty="0">
                <a:solidFill>
                  <a:srgbClr val="000000"/>
                </a:solidFill>
                <a:latin typeface="Montserrat" pitchFamily="34" charset="0"/>
                <a:ea typeface="Montserrat" pitchFamily="34" charset="-122"/>
                <a:cs typeface="Montserrat" pitchFamily="34" charset="-120"/>
              </a:rPr>
              <a:t>•British Columbia Degree Quality Assessment Board (DQAB)</a:t>
            </a:r>
            <a:br>
              <a:rPr lang="en-US" sz="900" dirty="0">
                <a:solidFill>
                  <a:srgbClr val="000000"/>
                </a:solidFill>
                <a:latin typeface="Montserrat" pitchFamily="34" charset="0"/>
                <a:ea typeface="Montserrat" pitchFamily="34" charset="-122"/>
                <a:cs typeface="Montserrat" pitchFamily="34" charset="-120"/>
              </a:rPr>
            </a:br>
            <a:r>
              <a:rPr lang="en-US" sz="900" dirty="0">
                <a:solidFill>
                  <a:srgbClr val="000000"/>
                </a:solidFill>
                <a:latin typeface="Montserrat" pitchFamily="34" charset="0"/>
                <a:ea typeface="Montserrat" pitchFamily="34" charset="-122"/>
                <a:cs typeface="Montserrat" pitchFamily="34" charset="-120"/>
              </a:rPr>
              <a:t>•Campus Alberta Quality Council (CAQC)</a:t>
            </a:r>
            <a:br>
              <a:rPr lang="en-US" sz="900" dirty="0">
                <a:solidFill>
                  <a:srgbClr val="000000"/>
                </a:solidFill>
                <a:latin typeface="Montserrat" pitchFamily="34" charset="0"/>
                <a:ea typeface="Montserrat" pitchFamily="34" charset="-122"/>
                <a:cs typeface="Montserrat" pitchFamily="34" charset="-120"/>
              </a:rPr>
            </a:br>
            <a:r>
              <a:rPr lang="en-US" sz="900" dirty="0">
                <a:solidFill>
                  <a:srgbClr val="000000"/>
                </a:solidFill>
                <a:latin typeface="Montserrat" pitchFamily="34" charset="0"/>
                <a:ea typeface="Montserrat" pitchFamily="34" charset="-122"/>
                <a:cs typeface="Montserrat" pitchFamily="34" charset="-120"/>
              </a:rPr>
              <a:t>•Maritime Provinces Higher Education Commission (MPHEC)</a:t>
            </a:r>
            <a:br>
              <a:rPr lang="en-US" sz="900" dirty="0">
                <a:solidFill>
                  <a:srgbClr val="000000"/>
                </a:solidFill>
                <a:latin typeface="Montserrat" pitchFamily="34" charset="0"/>
                <a:ea typeface="Montserrat" pitchFamily="34" charset="-122"/>
                <a:cs typeface="Montserrat" pitchFamily="34" charset="-120"/>
              </a:rPr>
            </a:br>
            <a:r>
              <a:rPr lang="en-US" sz="900" dirty="0">
                <a:solidFill>
                  <a:srgbClr val="000000"/>
                </a:solidFill>
                <a:latin typeface="Montserrat" pitchFamily="34" charset="0"/>
                <a:ea typeface="Montserrat" pitchFamily="34" charset="-122"/>
                <a:cs typeface="Montserrat" pitchFamily="34" charset="-120"/>
              </a:rPr>
              <a:t>•Ontario Universities Council on Quality Assurance (OUCQA)</a:t>
            </a:r>
            <a:br>
              <a:rPr lang="en-US" sz="900" dirty="0">
                <a:solidFill>
                  <a:srgbClr val="000000"/>
                </a:solidFill>
                <a:latin typeface="Montserrat" pitchFamily="34" charset="0"/>
                <a:ea typeface="Montserrat" pitchFamily="34" charset="-122"/>
                <a:cs typeface="Montserrat" pitchFamily="34" charset="-120"/>
              </a:rPr>
            </a:br>
            <a:r>
              <a:rPr lang="en-US" sz="900" dirty="0">
                <a:solidFill>
                  <a:srgbClr val="000000"/>
                </a:solidFill>
                <a:latin typeface="Montserrat" pitchFamily="34" charset="0"/>
                <a:ea typeface="Montserrat" pitchFamily="34" charset="-122"/>
                <a:cs typeface="Montserrat" pitchFamily="34" charset="-120"/>
              </a:rPr>
              <a:t>•Ontario College Quality Assurance Service (OCQAS)</a:t>
            </a:r>
            <a:br>
              <a:rPr lang="en-US" sz="900" dirty="0">
                <a:solidFill>
                  <a:srgbClr val="000000"/>
                </a:solidFill>
                <a:latin typeface="Montserrat" pitchFamily="34" charset="0"/>
                <a:ea typeface="Montserrat" pitchFamily="34" charset="-122"/>
                <a:cs typeface="Montserrat" pitchFamily="34" charset="-120"/>
              </a:rPr>
            </a:br>
            <a:r>
              <a:rPr lang="en-US" sz="900" dirty="0">
                <a:solidFill>
                  <a:srgbClr val="000000"/>
                </a:solidFill>
                <a:latin typeface="Montserrat" pitchFamily="34" charset="0"/>
                <a:ea typeface="Montserrat" pitchFamily="34" charset="-122"/>
                <a:cs typeface="Montserrat" pitchFamily="34" charset="-120"/>
              </a:rPr>
              <a:t>•Saskatchewan Higher Education Quality Assessment Board (SHEQAB)</a:t>
            </a:r>
            <a:br>
              <a:rPr lang="en-US" sz="900" dirty="0">
                <a:solidFill>
                  <a:srgbClr val="000000"/>
                </a:solidFill>
                <a:latin typeface="Montserrat" pitchFamily="34" charset="0"/>
                <a:ea typeface="Montserrat" pitchFamily="34" charset="-122"/>
                <a:cs typeface="Montserrat" pitchFamily="34" charset="-120"/>
              </a:rPr>
            </a:br>
            <a:r>
              <a:rPr lang="en-US" sz="900" dirty="0">
                <a:solidFill>
                  <a:srgbClr val="000000"/>
                </a:solidFill>
                <a:latin typeface="Montserrat" pitchFamily="34" charset="0"/>
                <a:ea typeface="Montserrat" pitchFamily="34" charset="-122"/>
                <a:cs typeface="Montserrat" pitchFamily="34" charset="-120"/>
              </a:rPr>
              <a:t>•Conseil superieur de l’education Quebec, Commission on University Education &amp; Research (CSE)</a:t>
            </a:r>
            <a:br>
              <a:rPr lang="en-US" sz="900" dirty="0">
                <a:solidFill>
                  <a:srgbClr val="000000"/>
                </a:solidFill>
                <a:latin typeface="Montserrat" pitchFamily="34" charset="0"/>
                <a:ea typeface="Montserrat" pitchFamily="34" charset="-122"/>
                <a:cs typeface="Montserrat" pitchFamily="34" charset="-120"/>
              </a:rPr>
            </a:br>
            <a:r>
              <a:rPr lang="en-US" sz="900" dirty="0">
                <a:solidFill>
                  <a:srgbClr val="000000"/>
                </a:solidFill>
                <a:latin typeface="Montserrat" pitchFamily="34" charset="0"/>
                <a:ea typeface="Montserrat" pitchFamily="34" charset="-122"/>
                <a:cs typeface="Montserrat" pitchFamily="34" charset="-120"/>
              </a:rPr>
              <a:t>•Northwest Territories</a:t>
            </a:r>
            <a:endParaRPr lang="en-US" dirty="0"/>
          </a:p>
        </p:txBody>
      </p:sp>
      <p:sp>
        <p:nvSpPr>
          <p:cNvPr id="8" name="Object 7"/>
          <p:cNvSpPr/>
          <p:nvPr/>
        </p:nvSpPr>
        <p:spPr>
          <a:xfrm>
            <a:off x="5841473" y="1833104"/>
            <a:ext cx="2840448" cy="4428018"/>
          </a:xfrm>
          <a:prstGeom prst="rect">
            <a:avLst/>
          </a:prstGeom>
          <a:noFill/>
          <a:ln w="25400">
            <a:solidFill>
              <a:srgbClr val="2A2921"/>
            </a:solidFill>
            <a:prstDash val="solid"/>
            <a:miter lim="800000"/>
          </a:ln>
        </p:spPr>
      </p:sp>
      <p:sp>
        <p:nvSpPr>
          <p:cNvPr id="9" name="Object 8"/>
          <p:cNvSpPr/>
          <p:nvPr/>
        </p:nvSpPr>
        <p:spPr>
          <a:xfrm>
            <a:off x="6127151" y="2076943"/>
            <a:ext cx="2600675" cy="587152"/>
          </a:xfrm>
          <a:prstGeom prst="rect">
            <a:avLst/>
          </a:prstGeom>
          <a:noFill/>
        </p:spPr>
        <p:txBody>
          <a:bodyPr wrap="square" lIns="0" tIns="0" rIns="0" bIns="0" rtlCol="0" anchor="t"/>
          <a:lstStyle/>
          <a:p>
            <a:pPr algn="l">
              <a:lnSpc>
                <a:spcPts val="1542"/>
              </a:lnSpc>
              <a:buNone/>
            </a:pPr>
            <a:r>
              <a:rPr lang="en-US" sz="1224" b="1" dirty="0">
                <a:solidFill>
                  <a:srgbClr val="000000"/>
                </a:solidFill>
                <a:latin typeface="Montserrat" pitchFamily="34" charset="0"/>
                <a:ea typeface="Montserrat" pitchFamily="34" charset="-122"/>
                <a:cs typeface="Montserrat" pitchFamily="34" charset="-120"/>
              </a:rPr>
              <a:t>Consults with postsecondary sector groups</a:t>
            </a:r>
            <a:endParaRPr lang="en-US" dirty="0"/>
          </a:p>
        </p:txBody>
      </p:sp>
      <p:sp>
        <p:nvSpPr>
          <p:cNvPr id="10" name="Object 9"/>
          <p:cNvSpPr/>
          <p:nvPr/>
        </p:nvSpPr>
        <p:spPr>
          <a:xfrm>
            <a:off x="6127151" y="2846586"/>
            <a:ext cx="2600675" cy="765319"/>
          </a:xfrm>
          <a:prstGeom prst="rect">
            <a:avLst/>
          </a:prstGeom>
          <a:noFill/>
        </p:spPr>
        <p:txBody>
          <a:bodyPr wrap="square" lIns="0" tIns="0" rIns="0" bIns="0" rtlCol="0" anchor="t"/>
          <a:lstStyle/>
          <a:p>
            <a:pPr algn="l">
              <a:lnSpc>
                <a:spcPts val="1260"/>
              </a:lnSpc>
              <a:spcBef>
                <a:spcPts val="675"/>
              </a:spcBef>
              <a:buNone/>
            </a:pPr>
            <a:r>
              <a:rPr lang="en-US" sz="900" dirty="0">
                <a:solidFill>
                  <a:srgbClr val="000000"/>
                </a:solidFill>
                <a:latin typeface="Montserrat" pitchFamily="34" charset="0"/>
                <a:ea typeface="Montserrat" pitchFamily="34" charset="-122"/>
                <a:cs typeface="Montserrat" pitchFamily="34" charset="-120"/>
              </a:rPr>
              <a:t>College Degree Operating Group (CDOG)</a:t>
            </a:r>
            <a:br>
              <a:rPr lang="en-US" sz="900" dirty="0">
                <a:solidFill>
                  <a:srgbClr val="000000"/>
                </a:solidFill>
                <a:latin typeface="Montserrat" pitchFamily="34" charset="0"/>
                <a:ea typeface="Montserrat" pitchFamily="34" charset="-122"/>
                <a:cs typeface="Montserrat" pitchFamily="34" charset="-120"/>
              </a:rPr>
            </a:br>
            <a:r>
              <a:rPr lang="en-US" sz="900" dirty="0">
                <a:solidFill>
                  <a:srgbClr val="000000"/>
                </a:solidFill>
                <a:latin typeface="Montserrat" pitchFamily="34" charset="0"/>
                <a:ea typeface="Montserrat" pitchFamily="34" charset="-122"/>
                <a:cs typeface="Montserrat" pitchFamily="34" charset="-120"/>
              </a:rPr>
              <a:t>Private/Out of Province Degrees in Ontario Group (POPDOG)</a:t>
            </a:r>
            <a:endParaRPr lang="en-US" dirty="0"/>
          </a:p>
        </p:txBody>
      </p:sp>
      <p:sp>
        <p:nvSpPr>
          <p:cNvPr id="11" name="Object 10"/>
          <p:cNvSpPr/>
          <p:nvPr/>
        </p:nvSpPr>
        <p:spPr>
          <a:xfrm>
            <a:off x="8872373" y="1833104"/>
            <a:ext cx="2840448" cy="4428018"/>
          </a:xfrm>
          <a:prstGeom prst="rect">
            <a:avLst/>
          </a:prstGeom>
          <a:noFill/>
          <a:ln w="25400">
            <a:solidFill>
              <a:srgbClr val="2A2921"/>
            </a:solidFill>
            <a:prstDash val="solid"/>
            <a:miter lim="800000"/>
          </a:ln>
        </p:spPr>
      </p:sp>
      <p:sp>
        <p:nvSpPr>
          <p:cNvPr id="12" name="Object 11"/>
          <p:cNvSpPr/>
          <p:nvPr/>
        </p:nvSpPr>
        <p:spPr>
          <a:xfrm>
            <a:off x="9112146" y="2076943"/>
            <a:ext cx="2600675" cy="782869"/>
          </a:xfrm>
          <a:prstGeom prst="rect">
            <a:avLst/>
          </a:prstGeom>
          <a:noFill/>
        </p:spPr>
        <p:txBody>
          <a:bodyPr wrap="square" lIns="0" tIns="0" rIns="0" bIns="0" rtlCol="0" anchor="t"/>
          <a:lstStyle/>
          <a:p>
            <a:pPr algn="l">
              <a:lnSpc>
                <a:spcPts val="1542"/>
              </a:lnSpc>
              <a:buNone/>
            </a:pPr>
            <a:r>
              <a:rPr lang="en-US" sz="1224" b="1" dirty="0">
                <a:solidFill>
                  <a:srgbClr val="000000"/>
                </a:solidFill>
                <a:latin typeface="Montserrat" pitchFamily="34" charset="0"/>
                <a:ea typeface="Montserrat" pitchFamily="34" charset="-122"/>
                <a:cs typeface="Montserrat" pitchFamily="34" charset="-120"/>
              </a:rPr>
              <a:t>Facilitates potential applicants’ understanding of PEQAB Standards &amp; processes </a:t>
            </a:r>
            <a:endParaRPr lang="en-US" dirty="0"/>
          </a:p>
        </p:txBody>
      </p:sp>
      <p:sp>
        <p:nvSpPr>
          <p:cNvPr id="13" name="Object 12"/>
          <p:cNvSpPr/>
          <p:nvPr/>
        </p:nvSpPr>
        <p:spPr>
          <a:xfrm>
            <a:off x="9112146" y="3042304"/>
            <a:ext cx="2600675" cy="605337"/>
          </a:xfrm>
          <a:prstGeom prst="rect">
            <a:avLst/>
          </a:prstGeom>
          <a:noFill/>
        </p:spPr>
        <p:txBody>
          <a:bodyPr wrap="square" lIns="0" tIns="0" rIns="0" bIns="0" rtlCol="0" anchor="t"/>
          <a:lstStyle/>
          <a:p>
            <a:pPr algn="l">
              <a:lnSpc>
                <a:spcPts val="1260"/>
              </a:lnSpc>
              <a:spcBef>
                <a:spcPts val="675"/>
              </a:spcBef>
              <a:buNone/>
            </a:pPr>
            <a:r>
              <a:rPr lang="en-US" sz="900" dirty="0">
                <a:solidFill>
                  <a:srgbClr val="000000"/>
                </a:solidFill>
                <a:latin typeface="Montserrat" pitchFamily="34" charset="0"/>
                <a:ea typeface="Montserrat" pitchFamily="34" charset="-122"/>
                <a:cs typeface="Montserrat" pitchFamily="34" charset="-120"/>
              </a:rPr>
              <a:t>•Predetermination Process</a:t>
            </a:r>
            <a:br>
              <a:rPr lang="en-US" sz="900" dirty="0">
                <a:solidFill>
                  <a:srgbClr val="000000"/>
                </a:solidFill>
                <a:latin typeface="Montserrat" pitchFamily="34" charset="0"/>
                <a:ea typeface="Montserrat" pitchFamily="34" charset="-122"/>
                <a:cs typeface="Montserrat" pitchFamily="34" charset="-120"/>
              </a:rPr>
            </a:br>
            <a:r>
              <a:rPr lang="en-US" sz="900" dirty="0">
                <a:solidFill>
                  <a:srgbClr val="000000"/>
                </a:solidFill>
                <a:latin typeface="Montserrat" pitchFamily="34" charset="0"/>
                <a:ea typeface="Montserrat" pitchFamily="34" charset="-122"/>
                <a:cs typeface="Montserrat" pitchFamily="34" charset="-120"/>
              </a:rPr>
              <a:t>•Informal Inquiry Responses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5"/>
        </a:solidFill>
        <a:effectLst/>
      </p:bgPr>
    </p:bg>
    <p:spTree>
      <p:nvGrpSpPr>
        <p:cNvPr id="1" name=""/>
        <p:cNvGrpSpPr/>
        <p:nvPr/>
      </p:nvGrpSpPr>
      <p:grpSpPr>
        <a:xfrm>
          <a:off x="0" y="0"/>
          <a:ext cx="0" cy="0"/>
          <a:chOff x="0" y="0"/>
          <a:chExt cx="0" cy="0"/>
        </a:xfrm>
      </p:grpSpPr>
      <p:sp>
        <p:nvSpPr>
          <p:cNvPr id="2" name="Object 1"/>
          <p:cNvSpPr/>
          <p:nvPr/>
        </p:nvSpPr>
        <p:spPr>
          <a:xfrm>
            <a:off x="2334365" y="0"/>
            <a:ext cx="9854508" cy="1828342"/>
          </a:xfrm>
          <a:prstGeom prst="rect">
            <a:avLst/>
          </a:prstGeom>
          <a:solidFill>
            <a:srgbClr val="E66922"/>
          </a:solidFill>
        </p:spPr>
      </p:sp>
      <p:sp>
        <p:nvSpPr>
          <p:cNvPr id="3" name="Object 2"/>
          <p:cNvSpPr/>
          <p:nvPr/>
        </p:nvSpPr>
        <p:spPr>
          <a:xfrm>
            <a:off x="2365465" y="366890"/>
            <a:ext cx="9792363" cy="509831"/>
          </a:xfrm>
          <a:prstGeom prst="rect">
            <a:avLst/>
          </a:prstGeom>
          <a:noFill/>
        </p:spPr>
        <p:txBody>
          <a:bodyPr wrap="square" lIns="0" tIns="0" rIns="0" bIns="0" rtlCol="0" anchor="t"/>
          <a:lstStyle/>
          <a:p>
            <a:pPr algn="ctr">
              <a:lnSpc>
                <a:spcPts val="4016"/>
              </a:lnSpc>
              <a:buNone/>
            </a:pPr>
            <a:r>
              <a:rPr lang="en-US" sz="3188" dirty="0">
                <a:solidFill>
                  <a:srgbClr val="000000"/>
                </a:solidFill>
                <a:latin typeface="Montserrat" pitchFamily="34" charset="0"/>
                <a:ea typeface="Montserrat" pitchFamily="34" charset="-122"/>
                <a:cs typeface="Montserrat" pitchFamily="34" charset="-120"/>
              </a:rPr>
              <a:t>PEQAB Secretariat: Global Community </a:t>
            </a:r>
            <a:endParaRPr lang="en-US" dirty="0"/>
          </a:p>
        </p:txBody>
      </p:sp>
      <p:sp>
        <p:nvSpPr>
          <p:cNvPr id="4" name="Object 3"/>
          <p:cNvSpPr/>
          <p:nvPr/>
        </p:nvSpPr>
        <p:spPr>
          <a:xfrm>
            <a:off x="2365465" y="980240"/>
            <a:ext cx="9792363" cy="533358"/>
          </a:xfrm>
          <a:prstGeom prst="rect">
            <a:avLst/>
          </a:prstGeom>
          <a:noFill/>
        </p:spPr>
        <p:txBody>
          <a:bodyPr wrap="square" lIns="0" tIns="0" rIns="0" bIns="0" rtlCol="0" anchor="t"/>
          <a:lstStyle/>
          <a:p>
            <a:pPr algn="ctr">
              <a:lnSpc>
                <a:spcPts val="2100"/>
              </a:lnSpc>
              <a:spcBef>
                <a:spcPts val="799"/>
              </a:spcBef>
              <a:buNone/>
            </a:pPr>
            <a:r>
              <a:rPr lang="en-US" sz="1500" b="1" dirty="0">
                <a:latin typeface="Montserrat" pitchFamily="34" charset="0"/>
                <a:ea typeface="Montserrat" pitchFamily="34" charset="-122"/>
                <a:cs typeface="Montserrat" pitchFamily="34" charset="-120"/>
              </a:rPr>
              <a:t>Active participant in international quality assurance, conferences, and activities, especially through its participation in </a:t>
            </a:r>
            <a:endParaRPr lang="en-US" dirty="0"/>
          </a:p>
        </p:txBody>
      </p:sp>
      <p:pic>
        <p:nvPicPr>
          <p:cNvPr id="5" name="Object 4" descr="preencoded.png"/>
          <p:cNvPicPr>
            <a:picLocks noChangeAspect="1"/>
          </p:cNvPicPr>
          <p:nvPr/>
        </p:nvPicPr>
        <p:blipFill>
          <a:blip r:embed="rId3"/>
          <a:srcRect l="38620" r="38620"/>
          <a:stretch/>
        </p:blipFill>
        <p:spPr>
          <a:xfrm>
            <a:off x="0" y="0"/>
            <a:ext cx="2343964" cy="6865808"/>
          </a:xfrm>
          <a:prstGeom prst="rect">
            <a:avLst/>
          </a:prstGeom>
        </p:spPr>
      </p:pic>
      <p:sp>
        <p:nvSpPr>
          <p:cNvPr id="6" name="Object 5"/>
          <p:cNvSpPr/>
          <p:nvPr/>
        </p:nvSpPr>
        <p:spPr>
          <a:xfrm>
            <a:off x="2810573" y="2137828"/>
            <a:ext cx="2840448" cy="4218520"/>
          </a:xfrm>
          <a:prstGeom prst="rect">
            <a:avLst/>
          </a:prstGeom>
          <a:noFill/>
          <a:ln w="25400">
            <a:solidFill>
              <a:srgbClr val="2A2921"/>
            </a:solidFill>
            <a:prstDash val="solid"/>
            <a:miter lim="800000"/>
          </a:ln>
        </p:spPr>
      </p:sp>
      <p:sp>
        <p:nvSpPr>
          <p:cNvPr id="7" name="Object 6"/>
          <p:cNvSpPr/>
          <p:nvPr/>
        </p:nvSpPr>
        <p:spPr>
          <a:xfrm>
            <a:off x="3007493" y="2374673"/>
            <a:ext cx="2600675" cy="913602"/>
          </a:xfrm>
          <a:prstGeom prst="rect">
            <a:avLst/>
          </a:prstGeom>
          <a:noFill/>
        </p:spPr>
        <p:txBody>
          <a:bodyPr wrap="square" lIns="0" tIns="0" rIns="0" bIns="0" rtlCol="0" anchor="t"/>
          <a:lstStyle/>
          <a:p>
            <a:pPr algn="l">
              <a:lnSpc>
                <a:spcPts val="1799"/>
              </a:lnSpc>
              <a:buNone/>
            </a:pPr>
            <a:r>
              <a:rPr lang="en-US" sz="1428" b="1" dirty="0">
                <a:solidFill>
                  <a:srgbClr val="000000"/>
                </a:solidFill>
                <a:latin typeface="Montserrat" pitchFamily="34" charset="0"/>
                <a:ea typeface="Montserrat" pitchFamily="34" charset="-122"/>
                <a:cs typeface="Montserrat" pitchFamily="34" charset="-120"/>
              </a:rPr>
              <a:t>International Network for Quality Assurance Agencies in Higher Education (INQAAHE)</a:t>
            </a:r>
            <a:endParaRPr lang="en-US" dirty="0"/>
          </a:p>
        </p:txBody>
      </p:sp>
      <p:sp>
        <p:nvSpPr>
          <p:cNvPr id="8" name="Object 7"/>
          <p:cNvSpPr/>
          <p:nvPr/>
        </p:nvSpPr>
        <p:spPr>
          <a:xfrm>
            <a:off x="3007493" y="3485390"/>
            <a:ext cx="2600675" cy="1123054"/>
          </a:xfrm>
          <a:prstGeom prst="rect">
            <a:avLst/>
          </a:prstGeom>
          <a:noFill/>
        </p:spPr>
        <p:txBody>
          <a:bodyPr wrap="square" lIns="0" tIns="0" rIns="0" bIns="0" rtlCol="0" anchor="t"/>
          <a:lstStyle/>
          <a:p>
            <a:pPr algn="l">
              <a:lnSpc>
                <a:spcPts val="1470"/>
              </a:lnSpc>
              <a:spcBef>
                <a:spcPts val="788"/>
              </a:spcBef>
              <a:buNone/>
            </a:pPr>
            <a:r>
              <a:rPr lang="en-US" sz="1050" dirty="0">
                <a:solidFill>
                  <a:srgbClr val="000000"/>
                </a:solidFill>
                <a:latin typeface="Montserrat" pitchFamily="34" charset="0"/>
                <a:ea typeface="Montserrat" pitchFamily="34" charset="-122"/>
                <a:cs typeface="Montserrat" pitchFamily="34" charset="-120"/>
              </a:rPr>
              <a:t>International network of approximately 200 organizations active in the theory and practice of quality assurance in higher education.</a:t>
            </a:r>
            <a:endParaRPr lang="en-US" dirty="0"/>
          </a:p>
        </p:txBody>
      </p:sp>
      <p:sp>
        <p:nvSpPr>
          <p:cNvPr id="9" name="Object 8"/>
          <p:cNvSpPr/>
          <p:nvPr/>
        </p:nvSpPr>
        <p:spPr>
          <a:xfrm>
            <a:off x="3007493" y="4648376"/>
            <a:ext cx="2600675" cy="936493"/>
          </a:xfrm>
          <a:prstGeom prst="rect">
            <a:avLst/>
          </a:prstGeom>
          <a:noFill/>
        </p:spPr>
        <p:txBody>
          <a:bodyPr wrap="square" lIns="0" tIns="0" rIns="0" bIns="0" rtlCol="0" anchor="t"/>
          <a:lstStyle/>
          <a:p>
            <a:pPr algn="l">
              <a:lnSpc>
                <a:spcPts val="1470"/>
              </a:lnSpc>
              <a:spcBef>
                <a:spcPts val="309"/>
              </a:spcBef>
              <a:buNone/>
            </a:pPr>
            <a:r>
              <a:rPr lang="en-US" sz="1050" dirty="0">
                <a:solidFill>
                  <a:srgbClr val="000000"/>
                </a:solidFill>
                <a:latin typeface="Montserrat" pitchFamily="34" charset="0"/>
                <a:ea typeface="Montserrat" pitchFamily="34" charset="-122"/>
                <a:cs typeface="Montserrat" pitchFamily="34" charset="-120"/>
              </a:rPr>
              <a:t>Dr. Mary Catharine Lennon  has been an elected member of the Board of Directors of INQAAHE since 2020</a:t>
            </a:r>
            <a:endParaRPr lang="en-US" dirty="0"/>
          </a:p>
        </p:txBody>
      </p:sp>
      <p:sp>
        <p:nvSpPr>
          <p:cNvPr id="10" name="Object 9"/>
          <p:cNvSpPr/>
          <p:nvPr/>
        </p:nvSpPr>
        <p:spPr>
          <a:xfrm>
            <a:off x="5841473" y="2137828"/>
            <a:ext cx="2840448" cy="4218520"/>
          </a:xfrm>
          <a:prstGeom prst="rect">
            <a:avLst/>
          </a:prstGeom>
          <a:noFill/>
          <a:ln w="25400">
            <a:solidFill>
              <a:srgbClr val="2A2921"/>
            </a:solidFill>
            <a:prstDash val="solid"/>
            <a:miter lim="800000"/>
          </a:ln>
        </p:spPr>
      </p:sp>
      <p:sp>
        <p:nvSpPr>
          <p:cNvPr id="11" name="Object 10"/>
          <p:cNvSpPr/>
          <p:nvPr/>
        </p:nvSpPr>
        <p:spPr>
          <a:xfrm>
            <a:off x="5966081" y="2374673"/>
            <a:ext cx="2600675" cy="913602"/>
          </a:xfrm>
          <a:prstGeom prst="rect">
            <a:avLst/>
          </a:prstGeom>
          <a:noFill/>
        </p:spPr>
        <p:txBody>
          <a:bodyPr wrap="square" lIns="0" tIns="0" rIns="0" bIns="0" rtlCol="0" anchor="t"/>
          <a:lstStyle/>
          <a:p>
            <a:pPr algn="l">
              <a:lnSpc>
                <a:spcPts val="1799"/>
              </a:lnSpc>
              <a:buNone/>
            </a:pPr>
            <a:r>
              <a:rPr lang="en-US" sz="1428" b="1" dirty="0">
                <a:solidFill>
                  <a:srgbClr val="000000"/>
                </a:solidFill>
                <a:latin typeface="Montserrat" pitchFamily="34" charset="0"/>
                <a:ea typeface="Montserrat" pitchFamily="34" charset="-122"/>
                <a:cs typeface="Montserrat" pitchFamily="34" charset="-120"/>
              </a:rPr>
              <a:t>Council for Higher Education Accreditation International Quality Group (CIQG)</a:t>
            </a:r>
            <a:endParaRPr lang="en-US" dirty="0"/>
          </a:p>
        </p:txBody>
      </p:sp>
      <p:sp>
        <p:nvSpPr>
          <p:cNvPr id="12" name="Object 11"/>
          <p:cNvSpPr/>
          <p:nvPr/>
        </p:nvSpPr>
        <p:spPr>
          <a:xfrm>
            <a:off x="5966081" y="3390266"/>
            <a:ext cx="2600675" cy="1679048"/>
          </a:xfrm>
          <a:prstGeom prst="rect">
            <a:avLst/>
          </a:prstGeom>
          <a:noFill/>
        </p:spPr>
        <p:txBody>
          <a:bodyPr wrap="square" lIns="0" tIns="0" rIns="0" bIns="0" rtlCol="0" anchor="t"/>
          <a:lstStyle/>
          <a:p>
            <a:pPr algn="l">
              <a:lnSpc>
                <a:spcPts val="1470"/>
              </a:lnSpc>
              <a:spcBef>
                <a:spcPts val="788"/>
              </a:spcBef>
              <a:buNone/>
            </a:pPr>
            <a:r>
              <a:rPr lang="en-US" sz="1050" dirty="0">
                <a:solidFill>
                  <a:srgbClr val="000000"/>
                </a:solidFill>
                <a:latin typeface="Montserrat" pitchFamily="34" charset="0"/>
                <a:ea typeface="Montserrat" pitchFamily="34" charset="-122"/>
                <a:cs typeface="Montserrat" pitchFamily="34" charset="-120"/>
              </a:rPr>
              <a:t>A forum for postsecondary institutions, accrediting and quality assurance organizations, higher education associations, governments, businesses, foundations, and individuals to address issues and challenges for quality assurance in an international setting</a:t>
            </a:r>
            <a:endParaRPr lang="en-US" dirty="0"/>
          </a:p>
        </p:txBody>
      </p:sp>
      <p:sp>
        <p:nvSpPr>
          <p:cNvPr id="13" name="Object 12"/>
          <p:cNvSpPr/>
          <p:nvPr/>
        </p:nvSpPr>
        <p:spPr>
          <a:xfrm>
            <a:off x="8872373" y="2137828"/>
            <a:ext cx="2840448" cy="4218520"/>
          </a:xfrm>
          <a:prstGeom prst="rect">
            <a:avLst/>
          </a:prstGeom>
          <a:noFill/>
          <a:ln w="25400">
            <a:solidFill>
              <a:srgbClr val="2A2921"/>
            </a:solidFill>
            <a:prstDash val="solid"/>
            <a:miter lim="800000"/>
          </a:ln>
        </p:spPr>
      </p:sp>
      <p:sp>
        <p:nvSpPr>
          <p:cNvPr id="14" name="Object 13"/>
          <p:cNvSpPr/>
          <p:nvPr/>
        </p:nvSpPr>
        <p:spPr>
          <a:xfrm>
            <a:off x="9034762" y="2374673"/>
            <a:ext cx="2600675" cy="685201"/>
          </a:xfrm>
          <a:prstGeom prst="rect">
            <a:avLst/>
          </a:prstGeom>
          <a:noFill/>
        </p:spPr>
        <p:txBody>
          <a:bodyPr wrap="square" lIns="0" tIns="0" rIns="0" bIns="0" rtlCol="0" anchor="t"/>
          <a:lstStyle/>
          <a:p>
            <a:pPr algn="l">
              <a:lnSpc>
                <a:spcPts val="1799"/>
              </a:lnSpc>
              <a:buNone/>
            </a:pPr>
            <a:r>
              <a:rPr lang="en-US" sz="1428" b="1" dirty="0">
                <a:solidFill>
                  <a:srgbClr val="000000"/>
                </a:solidFill>
                <a:latin typeface="Montserrat" pitchFamily="34" charset="0"/>
                <a:ea typeface="Montserrat" pitchFamily="34" charset="-122"/>
                <a:cs typeface="Montserrat" pitchFamily="34" charset="-120"/>
              </a:rPr>
              <a:t>Presentations at international conferences</a:t>
            </a:r>
            <a:endParaRPr lang="en-US" dirty="0"/>
          </a:p>
        </p:txBody>
      </p:sp>
      <p:sp>
        <p:nvSpPr>
          <p:cNvPr id="15" name="Object 14"/>
          <p:cNvSpPr/>
          <p:nvPr/>
        </p:nvSpPr>
        <p:spPr>
          <a:xfrm>
            <a:off x="9034762" y="3350333"/>
            <a:ext cx="2600675" cy="749932"/>
          </a:xfrm>
          <a:prstGeom prst="rect">
            <a:avLst/>
          </a:prstGeom>
          <a:noFill/>
        </p:spPr>
        <p:txBody>
          <a:bodyPr wrap="square" lIns="0" tIns="0" rIns="0" bIns="0" rtlCol="0" anchor="t"/>
          <a:lstStyle/>
          <a:p>
            <a:pPr algn="l">
              <a:lnSpc>
                <a:spcPts val="1470"/>
              </a:lnSpc>
              <a:spcBef>
                <a:spcPts val="788"/>
              </a:spcBef>
              <a:buNone/>
            </a:pPr>
            <a:r>
              <a:rPr lang="en-US" sz="1050" dirty="0">
                <a:solidFill>
                  <a:srgbClr val="48A7A2"/>
                </a:solidFill>
                <a:latin typeface="Montserrat" pitchFamily="34" charset="0"/>
                <a:ea typeface="Montserrat" pitchFamily="34" charset="-122"/>
                <a:cs typeface="Montserrat" pitchFamily="34" charset="-120"/>
              </a:rPr>
              <a:t>●</a:t>
            </a:r>
            <a:r>
              <a:rPr lang="en-US" sz="1050" dirty="0">
                <a:solidFill>
                  <a:srgbClr val="000000"/>
                </a:solidFill>
                <a:latin typeface="Montserrat" pitchFamily="34" charset="0"/>
                <a:ea typeface="Montserrat" pitchFamily="34" charset="-122"/>
                <a:cs typeface="Montserrat" pitchFamily="34" charset="-120"/>
              </a:rPr>
              <a:t>Consortium of  Higher Education Accreditors (CHEA) -- Washington, DC January 2018 </a:t>
            </a:r>
            <a:endParaRPr lang="en-US" dirty="0"/>
          </a:p>
        </p:txBody>
      </p:sp>
      <p:sp>
        <p:nvSpPr>
          <p:cNvPr id="16" name="Object 15"/>
          <p:cNvSpPr/>
          <p:nvPr/>
        </p:nvSpPr>
        <p:spPr>
          <a:xfrm>
            <a:off x="9034762" y="4140197"/>
            <a:ext cx="2600675" cy="936493"/>
          </a:xfrm>
          <a:prstGeom prst="rect">
            <a:avLst/>
          </a:prstGeom>
          <a:noFill/>
        </p:spPr>
        <p:txBody>
          <a:bodyPr wrap="square" lIns="0" tIns="0" rIns="0" bIns="0" rtlCol="0" anchor="t"/>
          <a:lstStyle/>
          <a:p>
            <a:pPr algn="l">
              <a:lnSpc>
                <a:spcPts val="1470"/>
              </a:lnSpc>
              <a:spcBef>
                <a:spcPts val="309"/>
              </a:spcBef>
              <a:buNone/>
            </a:pPr>
            <a:r>
              <a:rPr lang="en-US" sz="1050" dirty="0">
                <a:solidFill>
                  <a:srgbClr val="48A7A2"/>
                </a:solidFill>
                <a:latin typeface="Montserrat" pitchFamily="34" charset="0"/>
                <a:ea typeface="Montserrat" pitchFamily="34" charset="-122"/>
                <a:cs typeface="Montserrat" pitchFamily="34" charset="-120"/>
              </a:rPr>
              <a:t>●</a:t>
            </a:r>
            <a:r>
              <a:rPr lang="en-US" sz="1050" dirty="0">
                <a:solidFill>
                  <a:srgbClr val="000000"/>
                </a:solidFill>
                <a:latin typeface="Montserrat" pitchFamily="34" charset="0"/>
                <a:ea typeface="Montserrat" pitchFamily="34" charset="-122"/>
                <a:cs typeface="Montserrat" pitchFamily="34" charset="-120"/>
              </a:rPr>
              <a:t>International Network of Quality Assurance Agencies in Higher Education (INQAAHE) -- Kingdom of Bahrain, February 2017</a:t>
            </a:r>
            <a:endParaRPr lang="en-US" dirty="0"/>
          </a:p>
        </p:txBody>
      </p:sp>
      <p:sp>
        <p:nvSpPr>
          <p:cNvPr id="17" name="Object 16"/>
          <p:cNvSpPr/>
          <p:nvPr/>
        </p:nvSpPr>
        <p:spPr>
          <a:xfrm>
            <a:off x="9034762" y="5116621"/>
            <a:ext cx="2600675" cy="1031617"/>
          </a:xfrm>
          <a:prstGeom prst="rect">
            <a:avLst/>
          </a:prstGeom>
          <a:noFill/>
        </p:spPr>
        <p:txBody>
          <a:bodyPr wrap="square" lIns="0" tIns="0" rIns="0" bIns="0" rtlCol="0" anchor="t"/>
          <a:lstStyle/>
          <a:p>
            <a:pPr algn="l">
              <a:lnSpc>
                <a:spcPts val="1470"/>
              </a:lnSpc>
              <a:spcBef>
                <a:spcPts val="309"/>
              </a:spcBef>
              <a:buNone/>
            </a:pPr>
            <a:r>
              <a:rPr lang="en-US" sz="1050" dirty="0">
                <a:solidFill>
                  <a:srgbClr val="48A7A2"/>
                </a:solidFill>
                <a:latin typeface="Montserrat" pitchFamily="34" charset="0"/>
                <a:ea typeface="Montserrat" pitchFamily="34" charset="-122"/>
                <a:cs typeface="Montserrat" pitchFamily="34" charset="-120"/>
              </a:rPr>
              <a:t>●</a:t>
            </a:r>
            <a:r>
              <a:rPr lang="en-US" sz="1050" dirty="0">
                <a:solidFill>
                  <a:srgbClr val="000000"/>
                </a:solidFill>
                <a:latin typeface="Montserrat" pitchFamily="34" charset="0"/>
                <a:ea typeface="Montserrat" pitchFamily="34" charset="-122"/>
                <a:cs typeface="Montserrat" pitchFamily="34" charset="-120"/>
              </a:rPr>
              <a:t>European Quality Assurance Registrar (EQAR) --  Riga, Latvia, November 2017</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12188952" cy="2075931"/>
          </a:xfrm>
          <a:prstGeom prst="rect">
            <a:avLst/>
          </a:prstGeom>
          <a:solidFill>
            <a:srgbClr val="E66922"/>
          </a:solidFill>
        </p:spPr>
      </p:sp>
      <p:sp>
        <p:nvSpPr>
          <p:cNvPr id="3" name="Object 2"/>
          <p:cNvSpPr/>
          <p:nvPr/>
        </p:nvSpPr>
        <p:spPr>
          <a:xfrm>
            <a:off x="0" y="366890"/>
            <a:ext cx="12188901" cy="1019663"/>
          </a:xfrm>
          <a:prstGeom prst="rect">
            <a:avLst/>
          </a:prstGeom>
          <a:noFill/>
        </p:spPr>
        <p:txBody>
          <a:bodyPr wrap="square" lIns="0" tIns="0" rIns="0" bIns="0" rtlCol="0" anchor="t"/>
          <a:lstStyle/>
          <a:p>
            <a:pPr algn="ctr">
              <a:lnSpc>
                <a:spcPts val="4016"/>
              </a:lnSpc>
              <a:buNone/>
            </a:pPr>
            <a:r>
              <a:rPr lang="en-US" sz="3188" dirty="0">
                <a:solidFill>
                  <a:srgbClr val="000000"/>
                </a:solidFill>
                <a:latin typeface="Montserrat" pitchFamily="34" charset="0"/>
                <a:ea typeface="Montserrat" pitchFamily="34" charset="-122"/>
                <a:cs typeface="Montserrat" pitchFamily="34" charset="-120"/>
              </a:rPr>
              <a:t>PEQAB Review Activities:</a:t>
            </a:r>
            <a:br>
              <a:rPr lang="en-US" sz="3188" dirty="0">
                <a:solidFill>
                  <a:srgbClr val="000000"/>
                </a:solidFill>
                <a:latin typeface="Montserrat" pitchFamily="34" charset="0"/>
                <a:ea typeface="Montserrat" pitchFamily="34" charset="-122"/>
                <a:cs typeface="Montserrat" pitchFamily="34" charset="-120"/>
              </a:rPr>
            </a:br>
            <a:r>
              <a:rPr lang="en-US" sz="3188" dirty="0">
                <a:solidFill>
                  <a:srgbClr val="000000"/>
                </a:solidFill>
                <a:latin typeface="Montserrat" pitchFamily="34" charset="0"/>
                <a:ea typeface="Montserrat" pitchFamily="34" charset="-122"/>
                <a:cs typeface="Montserrat" pitchFamily="34" charset="-120"/>
              </a:rPr>
              <a:t>Annual Report</a:t>
            </a:r>
            <a:endParaRPr lang="en-US" dirty="0"/>
          </a:p>
        </p:txBody>
      </p:sp>
      <p:sp>
        <p:nvSpPr>
          <p:cNvPr id="4" name="Object 3"/>
          <p:cNvSpPr/>
          <p:nvPr/>
        </p:nvSpPr>
        <p:spPr>
          <a:xfrm>
            <a:off x="0" y="1490071"/>
            <a:ext cx="12188901" cy="266679"/>
          </a:xfrm>
          <a:prstGeom prst="rect">
            <a:avLst/>
          </a:prstGeom>
          <a:noFill/>
        </p:spPr>
        <p:txBody>
          <a:bodyPr wrap="square" lIns="0" tIns="0" rIns="0" bIns="0" rtlCol="0" anchor="t"/>
          <a:lstStyle/>
          <a:p>
            <a:pPr algn="ctr">
              <a:lnSpc>
                <a:spcPts val="2100"/>
              </a:lnSpc>
              <a:spcBef>
                <a:spcPts val="799"/>
              </a:spcBef>
              <a:buNone/>
            </a:pPr>
            <a:r>
              <a:rPr lang="en-US" sz="1500" dirty="0">
                <a:solidFill>
                  <a:srgbClr val="000000"/>
                </a:solidFill>
                <a:latin typeface="Montserrat" pitchFamily="34" charset="0"/>
                <a:ea typeface="Montserrat" pitchFamily="34" charset="-122"/>
                <a:cs typeface="Montserrat" pitchFamily="34" charset="-120"/>
              </a:rPr>
              <a:t>Jan. 1, 2023 - December 31, 2023</a:t>
            </a:r>
            <a:endParaRPr lang="en-US" dirty="0"/>
          </a:p>
        </p:txBody>
      </p:sp>
      <p:pic>
        <p:nvPicPr>
          <p:cNvPr id="5" name="Object 4" descr="preencoded.png"/>
          <p:cNvPicPr>
            <a:picLocks noChangeAspect="1"/>
          </p:cNvPicPr>
          <p:nvPr/>
        </p:nvPicPr>
        <p:blipFill>
          <a:blip r:embed="rId3"/>
          <a:srcRect l="5294" t="11318" r="50543" b="11318"/>
          <a:stretch/>
        </p:blipFill>
        <p:spPr>
          <a:xfrm>
            <a:off x="476131" y="2361609"/>
            <a:ext cx="3002309" cy="4028068"/>
          </a:xfrm>
          <a:prstGeom prst="rect">
            <a:avLst/>
          </a:prstGeom>
        </p:spPr>
      </p:pic>
      <p:sp>
        <p:nvSpPr>
          <p:cNvPr id="6" name="Object 5"/>
          <p:cNvSpPr/>
          <p:nvPr/>
        </p:nvSpPr>
        <p:spPr>
          <a:xfrm>
            <a:off x="4085618" y="2409736"/>
            <a:ext cx="7072008" cy="4103069"/>
          </a:xfrm>
          <a:prstGeom prst="rect">
            <a:avLst/>
          </a:prstGeom>
          <a:noFill/>
        </p:spPr>
        <p:txBody>
          <a:bodyPr wrap="square" lIns="0" tIns="0" rIns="0" bIns="0" rtlCol="0" anchor="t"/>
          <a:lstStyle/>
          <a:p>
            <a:pPr algn="l">
              <a:lnSpc>
                <a:spcPts val="1905"/>
              </a:lnSpc>
              <a:buNone/>
            </a:pPr>
            <a:r>
              <a:rPr lang="en-US" dirty="0">
                <a:solidFill>
                  <a:srgbClr val="000000"/>
                </a:solidFill>
                <a:latin typeface="Montserrat" pitchFamily="34" charset="0"/>
                <a:ea typeface="Montserrat" pitchFamily="34" charset="-122"/>
                <a:cs typeface="Montserrat" pitchFamily="34" charset="-120"/>
              </a:rPr>
              <a:t>Over eleven (11) meetings, the Board made recommendations to the Minister on forty-eight (48) Reviews</a:t>
            </a:r>
          </a:p>
          <a:p>
            <a:pPr algn="l">
              <a:lnSpc>
                <a:spcPts val="1905"/>
              </a:lnSpc>
              <a:spcBef>
                <a:spcPts val="1743"/>
              </a:spcBef>
              <a:buNone/>
            </a:pPr>
            <a:endParaRPr lang="en-US" dirty="0">
              <a:solidFill>
                <a:srgbClr val="000000"/>
              </a:solidFill>
              <a:latin typeface="Montserrat" pitchFamily="34" charset="0"/>
              <a:ea typeface="Montserrat" pitchFamily="34" charset="-122"/>
              <a:cs typeface="Montserrat" pitchFamily="34" charset="-120"/>
            </a:endParaRPr>
          </a:p>
          <a:p>
            <a:pPr algn="l">
              <a:lnSpc>
                <a:spcPts val="1905"/>
              </a:lnSpc>
              <a:spcBef>
                <a:spcPts val="1743"/>
              </a:spcBef>
              <a:buNone/>
            </a:pPr>
            <a:r>
              <a:rPr lang="en-US" dirty="0">
                <a:solidFill>
                  <a:srgbClr val="000000"/>
                </a:solidFill>
                <a:latin typeface="Montserrat" pitchFamily="34" charset="0"/>
                <a:ea typeface="Montserrat" pitchFamily="34" charset="-122"/>
                <a:cs typeface="Montserrat" pitchFamily="34" charset="-120"/>
              </a:rPr>
              <a:t>The Secretariat managed 57 applications which were in the various stages of the PEQAB process during this year.</a:t>
            </a:r>
          </a:p>
          <a:p>
            <a:pPr algn="l">
              <a:lnSpc>
                <a:spcPts val="1905"/>
              </a:lnSpc>
              <a:spcBef>
                <a:spcPts val="1743"/>
              </a:spcBef>
              <a:buNone/>
            </a:pPr>
            <a:endParaRPr lang="en-US" dirty="0">
              <a:solidFill>
                <a:srgbClr val="000000"/>
              </a:solidFill>
              <a:latin typeface="Montserrat" pitchFamily="34" charset="0"/>
              <a:ea typeface="Montserrat" pitchFamily="34" charset="-122"/>
              <a:cs typeface="Montserrat" pitchFamily="34" charset="-120"/>
            </a:endParaRPr>
          </a:p>
          <a:p>
            <a:pPr algn="l">
              <a:lnSpc>
                <a:spcPts val="1905"/>
              </a:lnSpc>
              <a:spcBef>
                <a:spcPts val="1743"/>
              </a:spcBef>
              <a:buNone/>
            </a:pPr>
            <a:r>
              <a:rPr lang="en-US" dirty="0">
                <a:solidFill>
                  <a:srgbClr val="000000"/>
                </a:solidFill>
                <a:latin typeface="Montserrat" pitchFamily="34" charset="0"/>
                <a:ea typeface="Montserrat" pitchFamily="34" charset="-122"/>
                <a:cs typeface="Montserrat" pitchFamily="34" charset="-120"/>
              </a:rPr>
              <a:t>Performance Measures</a:t>
            </a:r>
          </a:p>
          <a:p>
            <a:pPr marL="728700" lvl="2" indent="-242900" algn="l">
              <a:lnSpc>
                <a:spcPts val="1352"/>
              </a:lnSpc>
              <a:spcBef>
                <a:spcPts val="277"/>
              </a:spcBef>
              <a:buSzPct val="100000"/>
              <a:buChar char="•"/>
            </a:pPr>
            <a:r>
              <a:rPr lang="en-US" sz="1400" dirty="0">
                <a:solidFill>
                  <a:srgbClr val="000000"/>
                </a:solidFill>
                <a:latin typeface="Montserrat" pitchFamily="34" charset="0"/>
                <a:ea typeface="Montserrat" pitchFamily="34" charset="-122"/>
                <a:cs typeface="Montserrat" pitchFamily="34" charset="-120"/>
              </a:rPr>
              <a:t>Satisfaction of Applicants:  Benchmark 90% Satisfied or Very Satisfied</a:t>
            </a:r>
          </a:p>
          <a:p>
            <a:pPr marL="728700" lvl="2" indent="-242900" algn="l">
              <a:lnSpc>
                <a:spcPts val="1352"/>
              </a:lnSpc>
              <a:spcBef>
                <a:spcPts val="366"/>
              </a:spcBef>
              <a:buSzPct val="100000"/>
              <a:buChar char="•"/>
            </a:pPr>
            <a:r>
              <a:rPr lang="en-US" sz="1400" dirty="0">
                <a:solidFill>
                  <a:srgbClr val="000000"/>
                </a:solidFill>
                <a:latin typeface="Montserrat" pitchFamily="34" charset="0"/>
                <a:ea typeface="Montserrat" pitchFamily="34" charset="-122"/>
                <a:cs typeface="Montserrat" pitchFamily="34" charset="-120"/>
              </a:rPr>
              <a:t>Satisfaction of Expert Panels:  Benchmark 90% Satisfied or Very Satisfied</a:t>
            </a:r>
          </a:p>
          <a:p>
            <a:pPr marL="728700" lvl="2" indent="-242900" algn="l">
              <a:lnSpc>
                <a:spcPts val="1352"/>
              </a:lnSpc>
              <a:spcBef>
                <a:spcPts val="366"/>
              </a:spcBef>
              <a:buSzPct val="100000"/>
              <a:buChar char="•"/>
            </a:pPr>
            <a:r>
              <a:rPr lang="en-US" sz="1400" dirty="0">
                <a:solidFill>
                  <a:srgbClr val="000000"/>
                </a:solidFill>
                <a:latin typeface="Montserrat" pitchFamily="34" charset="0"/>
                <a:ea typeface="Montserrat" pitchFamily="34" charset="-122"/>
                <a:cs typeface="Montserrat" pitchFamily="34" charset="-120"/>
              </a:rPr>
              <a:t>Timelines:  6 months on average:  Missed for the first time—not enough appointed members for quorum for first quarter of 2023</a:t>
            </a:r>
            <a:r>
              <a:rPr lang="en-US" sz="966" dirty="0">
                <a:solidFill>
                  <a:srgbClr val="000000"/>
                </a:solidFill>
                <a:latin typeface="Montserrat" pitchFamily="34" charset="0"/>
                <a:ea typeface="Montserrat" pitchFamily="34" charset="-122"/>
                <a:cs typeface="Montserrat" pitchFamily="34" charset="-120"/>
              </a:rPr>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12188949" cy="2075930"/>
          </a:xfrm>
          <a:prstGeom prst="rect">
            <a:avLst/>
          </a:prstGeom>
          <a:solidFill>
            <a:srgbClr val="E66922"/>
          </a:solidFill>
        </p:spPr>
      </p:sp>
      <p:sp>
        <p:nvSpPr>
          <p:cNvPr id="3" name="Object 2"/>
          <p:cNvSpPr/>
          <p:nvPr/>
        </p:nvSpPr>
        <p:spPr>
          <a:xfrm>
            <a:off x="0" y="366890"/>
            <a:ext cx="12188901" cy="1019663"/>
          </a:xfrm>
          <a:prstGeom prst="rect">
            <a:avLst/>
          </a:prstGeom>
          <a:noFill/>
        </p:spPr>
        <p:txBody>
          <a:bodyPr wrap="square" lIns="0" tIns="0" rIns="0" bIns="0" rtlCol="0" anchor="t"/>
          <a:lstStyle/>
          <a:p>
            <a:pPr algn="ctr">
              <a:lnSpc>
                <a:spcPts val="4016"/>
              </a:lnSpc>
              <a:buNone/>
            </a:pPr>
            <a:r>
              <a:rPr lang="en-US" sz="3188" dirty="0">
                <a:solidFill>
                  <a:srgbClr val="000000"/>
                </a:solidFill>
                <a:latin typeface="Montserrat" pitchFamily="34" charset="0"/>
                <a:ea typeface="Montserrat" pitchFamily="34" charset="-122"/>
                <a:cs typeface="Montserrat" pitchFamily="34" charset="-120"/>
              </a:rPr>
              <a:t>PEQAB Review Activities:</a:t>
            </a:r>
            <a:br>
              <a:rPr lang="en-US" sz="3188" dirty="0">
                <a:solidFill>
                  <a:srgbClr val="000000"/>
                </a:solidFill>
                <a:latin typeface="Montserrat" pitchFamily="34" charset="0"/>
                <a:ea typeface="Montserrat" pitchFamily="34" charset="-122"/>
                <a:cs typeface="Montserrat" pitchFamily="34" charset="-120"/>
              </a:rPr>
            </a:br>
            <a:r>
              <a:rPr lang="en-US" sz="3188" dirty="0">
                <a:solidFill>
                  <a:srgbClr val="000000"/>
                </a:solidFill>
                <a:latin typeface="Montserrat" pitchFamily="34" charset="0"/>
                <a:ea typeface="Montserrat" pitchFamily="34" charset="-122"/>
                <a:cs typeface="Montserrat" pitchFamily="34" charset="-120"/>
              </a:rPr>
              <a:t>Annual Report</a:t>
            </a:r>
            <a:endParaRPr lang="en-US" dirty="0"/>
          </a:p>
        </p:txBody>
      </p:sp>
      <p:sp>
        <p:nvSpPr>
          <p:cNvPr id="4" name="Object 3"/>
          <p:cNvSpPr/>
          <p:nvPr/>
        </p:nvSpPr>
        <p:spPr>
          <a:xfrm>
            <a:off x="0" y="1490071"/>
            <a:ext cx="12188901" cy="266679"/>
          </a:xfrm>
          <a:prstGeom prst="rect">
            <a:avLst/>
          </a:prstGeom>
          <a:noFill/>
        </p:spPr>
        <p:txBody>
          <a:bodyPr wrap="square" lIns="0" tIns="0" rIns="0" bIns="0" rtlCol="0" anchor="t"/>
          <a:lstStyle/>
          <a:p>
            <a:pPr algn="ctr">
              <a:lnSpc>
                <a:spcPts val="2100"/>
              </a:lnSpc>
              <a:spcBef>
                <a:spcPts val="799"/>
              </a:spcBef>
              <a:buNone/>
            </a:pPr>
            <a:r>
              <a:rPr lang="en-US" sz="1500" dirty="0">
                <a:solidFill>
                  <a:srgbClr val="FFFFFF">
                    <a:alpha val="90000"/>
                  </a:srgbClr>
                </a:solidFill>
                <a:latin typeface="Montserrat" pitchFamily="34" charset="0"/>
                <a:ea typeface="Montserrat" pitchFamily="34" charset="-122"/>
                <a:cs typeface="Montserrat" pitchFamily="34" charset="-120"/>
              </a:rPr>
              <a:t>Between 2021 and 2023 the Board and its Secretariat completed the following initiatives and enhancements.  </a:t>
            </a:r>
            <a:endParaRPr lang="en-US" dirty="0"/>
          </a:p>
        </p:txBody>
      </p:sp>
      <p:pic>
        <p:nvPicPr>
          <p:cNvPr id="5" name="Object 4" descr="preencoded.png"/>
          <p:cNvPicPr>
            <a:picLocks noChangeAspect="1"/>
          </p:cNvPicPr>
          <p:nvPr/>
        </p:nvPicPr>
        <p:blipFill>
          <a:blip r:embed="rId3"/>
          <a:srcRect l="5294" t="3720" r="50543" b="3720"/>
          <a:stretch/>
        </p:blipFill>
        <p:spPr>
          <a:xfrm>
            <a:off x="476131" y="2361609"/>
            <a:ext cx="2509393" cy="4028068"/>
          </a:xfrm>
          <a:prstGeom prst="rect">
            <a:avLst/>
          </a:prstGeom>
        </p:spPr>
      </p:pic>
      <p:sp>
        <p:nvSpPr>
          <p:cNvPr id="6" name="Object 5"/>
          <p:cNvSpPr/>
          <p:nvPr/>
        </p:nvSpPr>
        <p:spPr>
          <a:xfrm>
            <a:off x="3356906" y="2361609"/>
            <a:ext cx="2658337" cy="1914046"/>
          </a:xfrm>
          <a:prstGeom prst="rect">
            <a:avLst/>
          </a:prstGeom>
          <a:noFill/>
          <a:ln w="25400">
            <a:solidFill>
              <a:srgbClr val="62A8BB"/>
            </a:solidFill>
            <a:prstDash val="solid"/>
            <a:miter lim="800000"/>
          </a:ln>
        </p:spPr>
      </p:sp>
      <p:sp>
        <p:nvSpPr>
          <p:cNvPr id="7" name="Object 6"/>
          <p:cNvSpPr/>
          <p:nvPr/>
        </p:nvSpPr>
        <p:spPr>
          <a:xfrm>
            <a:off x="3642585" y="2612443"/>
            <a:ext cx="2400354" cy="163034"/>
          </a:xfrm>
          <a:prstGeom prst="rect">
            <a:avLst/>
          </a:prstGeom>
          <a:noFill/>
        </p:spPr>
        <p:txBody>
          <a:bodyPr wrap="square" lIns="0" tIns="0" rIns="0" bIns="0" rtlCol="0" anchor="t"/>
          <a:lstStyle/>
          <a:p>
            <a:pPr algn="l">
              <a:lnSpc>
                <a:spcPts val="1286"/>
              </a:lnSpc>
              <a:buNone/>
            </a:pPr>
            <a:r>
              <a:rPr lang="en-US" sz="1020" dirty="0">
                <a:solidFill>
                  <a:srgbClr val="17375E"/>
                </a:solidFill>
                <a:latin typeface="Montserrat" pitchFamily="34" charset="0"/>
                <a:ea typeface="Montserrat" pitchFamily="34" charset="-122"/>
                <a:cs typeface="Montserrat" pitchFamily="34" charset="-120"/>
              </a:rPr>
              <a:t>Terms of Reference: </a:t>
            </a:r>
            <a:endParaRPr lang="en-US" dirty="0"/>
          </a:p>
        </p:txBody>
      </p:sp>
      <p:sp>
        <p:nvSpPr>
          <p:cNvPr id="8" name="Object 7"/>
          <p:cNvSpPr/>
          <p:nvPr/>
        </p:nvSpPr>
        <p:spPr>
          <a:xfrm>
            <a:off x="3642585" y="2848347"/>
            <a:ext cx="2400354" cy="799656"/>
          </a:xfrm>
          <a:prstGeom prst="rect">
            <a:avLst/>
          </a:prstGeom>
          <a:noFill/>
        </p:spPr>
        <p:txBody>
          <a:bodyPr wrap="square" lIns="0" tIns="0" rIns="0" bIns="0" rtlCol="0" anchor="t"/>
          <a:lstStyle/>
          <a:p>
            <a:pPr algn="l">
              <a:lnSpc>
                <a:spcPts val="1050"/>
              </a:lnSpc>
              <a:spcBef>
                <a:spcPts val="563"/>
              </a:spcBef>
              <a:buNone/>
            </a:pPr>
            <a:r>
              <a:rPr lang="en-US" sz="750" dirty="0">
                <a:latin typeface="Montserrat" pitchFamily="34" charset="0"/>
                <a:ea typeface="Montserrat" pitchFamily="34" charset="-122"/>
                <a:cs typeface="Montserrat" pitchFamily="34" charset="-120"/>
              </a:rPr>
              <a:t>On May 26, 2023 with considerable input from PEQAB, Minister Dunlop signed and forwarded to PEQAB a Terms of Reference.  The new Terms of Reference provide clarity on the relationship between MCU and PEQAB as an arms-length advisory agency.</a:t>
            </a:r>
            <a:endParaRPr lang="en-US" dirty="0"/>
          </a:p>
        </p:txBody>
      </p:sp>
      <p:sp>
        <p:nvSpPr>
          <p:cNvPr id="9" name="Object 8"/>
          <p:cNvSpPr/>
          <p:nvPr/>
        </p:nvSpPr>
        <p:spPr>
          <a:xfrm>
            <a:off x="6205695" y="2361609"/>
            <a:ext cx="2658337" cy="1914046"/>
          </a:xfrm>
          <a:prstGeom prst="rect">
            <a:avLst/>
          </a:prstGeom>
          <a:noFill/>
          <a:ln w="25400">
            <a:solidFill>
              <a:srgbClr val="62A8BB"/>
            </a:solidFill>
            <a:prstDash val="solid"/>
            <a:miter lim="800000"/>
          </a:ln>
        </p:spPr>
      </p:sp>
      <p:sp>
        <p:nvSpPr>
          <p:cNvPr id="10" name="Object 9"/>
          <p:cNvSpPr/>
          <p:nvPr/>
        </p:nvSpPr>
        <p:spPr>
          <a:xfrm>
            <a:off x="6491374" y="2612443"/>
            <a:ext cx="2400354" cy="326068"/>
          </a:xfrm>
          <a:prstGeom prst="rect">
            <a:avLst/>
          </a:prstGeom>
          <a:noFill/>
        </p:spPr>
        <p:txBody>
          <a:bodyPr wrap="square" lIns="0" tIns="0" rIns="0" bIns="0" rtlCol="0" anchor="t"/>
          <a:lstStyle/>
          <a:p>
            <a:pPr algn="l">
              <a:lnSpc>
                <a:spcPts val="1286"/>
              </a:lnSpc>
              <a:buNone/>
            </a:pPr>
            <a:r>
              <a:rPr lang="en-US" sz="1020" dirty="0">
                <a:solidFill>
                  <a:srgbClr val="17375E"/>
                </a:solidFill>
                <a:latin typeface="Montserrat" pitchFamily="34" charset="0"/>
                <a:ea typeface="Montserrat" pitchFamily="34" charset="-122"/>
                <a:cs typeface="Montserrat" pitchFamily="34" charset="-120"/>
              </a:rPr>
              <a:t>Indigenous Breadth Programming:</a:t>
            </a:r>
            <a:endParaRPr lang="en-US" dirty="0"/>
          </a:p>
        </p:txBody>
      </p:sp>
      <p:sp>
        <p:nvSpPr>
          <p:cNvPr id="11" name="Object 10"/>
          <p:cNvSpPr/>
          <p:nvPr/>
        </p:nvSpPr>
        <p:spPr>
          <a:xfrm>
            <a:off x="6491374" y="2849456"/>
            <a:ext cx="2400354" cy="932932"/>
          </a:xfrm>
          <a:prstGeom prst="rect">
            <a:avLst/>
          </a:prstGeom>
          <a:noFill/>
        </p:spPr>
        <p:txBody>
          <a:bodyPr wrap="square" lIns="0" tIns="0" rIns="0" bIns="0" rtlCol="0" anchor="t"/>
          <a:lstStyle/>
          <a:p>
            <a:pPr algn="l">
              <a:lnSpc>
                <a:spcPts val="1050"/>
              </a:lnSpc>
              <a:spcBef>
                <a:spcPts val="563"/>
              </a:spcBef>
              <a:buNone/>
            </a:pPr>
            <a:r>
              <a:rPr lang="en-US" sz="750" dirty="0">
                <a:latin typeface="Montserrat" pitchFamily="34" charset="0"/>
                <a:ea typeface="Montserrat" pitchFamily="34" charset="-122"/>
                <a:cs typeface="Montserrat" pitchFamily="34" charset="-120"/>
              </a:rPr>
              <a:t>At its June 2023 meeting, PEQAB’s Board made mandatory among its requirements for the non-core or breadth programming within all its baccalaureate and honours baccalaureate degrees “Knowledge of Indigeneity, that is First Nations, Metis and/or Inuit cultures.” </a:t>
            </a:r>
            <a:endParaRPr lang="en-US" dirty="0"/>
          </a:p>
        </p:txBody>
      </p:sp>
      <p:sp>
        <p:nvSpPr>
          <p:cNvPr id="12" name="Object 11"/>
          <p:cNvSpPr/>
          <p:nvPr/>
        </p:nvSpPr>
        <p:spPr>
          <a:xfrm>
            <a:off x="9054484" y="2361609"/>
            <a:ext cx="2658337" cy="1914046"/>
          </a:xfrm>
          <a:prstGeom prst="rect">
            <a:avLst/>
          </a:prstGeom>
          <a:noFill/>
          <a:ln w="25400">
            <a:solidFill>
              <a:srgbClr val="62A8BB"/>
            </a:solidFill>
            <a:prstDash val="solid"/>
            <a:miter lim="800000"/>
          </a:ln>
        </p:spPr>
      </p:sp>
      <p:sp>
        <p:nvSpPr>
          <p:cNvPr id="13" name="Object 12"/>
          <p:cNvSpPr/>
          <p:nvPr/>
        </p:nvSpPr>
        <p:spPr>
          <a:xfrm>
            <a:off x="9340163" y="2612443"/>
            <a:ext cx="2400354" cy="163034"/>
          </a:xfrm>
          <a:prstGeom prst="rect">
            <a:avLst/>
          </a:prstGeom>
          <a:noFill/>
        </p:spPr>
        <p:txBody>
          <a:bodyPr wrap="square" lIns="0" tIns="0" rIns="0" bIns="0" rtlCol="0" anchor="t"/>
          <a:lstStyle/>
          <a:p>
            <a:pPr algn="l">
              <a:lnSpc>
                <a:spcPts val="1286"/>
              </a:lnSpc>
              <a:buNone/>
            </a:pPr>
            <a:r>
              <a:rPr lang="en-US" sz="1020" dirty="0">
                <a:solidFill>
                  <a:srgbClr val="17375E"/>
                </a:solidFill>
                <a:latin typeface="Montserrat" pitchFamily="34" charset="0"/>
                <a:ea typeface="Montserrat" pitchFamily="34" charset="-122"/>
                <a:cs typeface="Montserrat" pitchFamily="34" charset="-120"/>
              </a:rPr>
              <a:t>Breadth Capacity Reviews:</a:t>
            </a:r>
            <a:endParaRPr lang="en-US" dirty="0"/>
          </a:p>
        </p:txBody>
      </p:sp>
      <p:sp>
        <p:nvSpPr>
          <p:cNvPr id="14" name="Object 13"/>
          <p:cNvSpPr/>
          <p:nvPr/>
        </p:nvSpPr>
        <p:spPr>
          <a:xfrm>
            <a:off x="9340163" y="2848347"/>
            <a:ext cx="2400354" cy="799656"/>
          </a:xfrm>
          <a:prstGeom prst="rect">
            <a:avLst/>
          </a:prstGeom>
          <a:noFill/>
        </p:spPr>
        <p:txBody>
          <a:bodyPr wrap="square" lIns="0" tIns="0" rIns="0" bIns="0" rtlCol="0" anchor="t"/>
          <a:lstStyle/>
          <a:p>
            <a:pPr algn="l">
              <a:lnSpc>
                <a:spcPts val="1050"/>
              </a:lnSpc>
              <a:spcBef>
                <a:spcPts val="563"/>
              </a:spcBef>
              <a:buNone/>
            </a:pPr>
            <a:r>
              <a:rPr lang="en-US" sz="750" dirty="0">
                <a:latin typeface="Montserrat" pitchFamily="34" charset="0"/>
                <a:ea typeface="Montserrat" pitchFamily="34" charset="-122"/>
                <a:cs typeface="Montserrat" pitchFamily="34" charset="-120"/>
              </a:rPr>
              <a:t>Established transparency in PEQAB’s tracking of Breadth Reviews through documenting Full Breadth Capacity Reviews on PEQAB’s public-facing web site at </a:t>
            </a:r>
            <a:r>
              <a:rPr lang="en-US" sz="750" b="1" dirty="0">
                <a:latin typeface="Montserrat" pitchFamily="34" charset="0"/>
                <a:ea typeface="Montserrat" pitchFamily="34" charset="-122"/>
                <a:cs typeface="Montserrat" pitchFamily="34" charset="-120"/>
              </a:rPr>
              <a:t>www.peqab.ca/</a:t>
            </a:r>
            <a:br>
              <a:rPr lang="en-US" sz="750" b="1" dirty="0">
                <a:latin typeface="Montserrat" pitchFamily="34" charset="0"/>
                <a:ea typeface="Montserrat" pitchFamily="34" charset="-122"/>
                <a:cs typeface="Montserrat" pitchFamily="34" charset="-120"/>
              </a:rPr>
            </a:br>
            <a:r>
              <a:rPr lang="en-US" sz="750" b="1" dirty="0">
                <a:latin typeface="Montserrat" pitchFamily="34" charset="0"/>
                <a:ea typeface="Montserrat" pitchFamily="34" charset="-122"/>
                <a:cs typeface="Montserrat" pitchFamily="34" charset="-120"/>
              </a:rPr>
              <a:t>manaualguidelines.html</a:t>
            </a:r>
            <a:endParaRPr lang="en-US" dirty="0"/>
          </a:p>
        </p:txBody>
      </p:sp>
      <p:sp>
        <p:nvSpPr>
          <p:cNvPr id="15" name="Object 14"/>
          <p:cNvSpPr/>
          <p:nvPr/>
        </p:nvSpPr>
        <p:spPr>
          <a:xfrm>
            <a:off x="7630090" y="4466108"/>
            <a:ext cx="4082731" cy="1914046"/>
          </a:xfrm>
          <a:prstGeom prst="rect">
            <a:avLst/>
          </a:prstGeom>
          <a:noFill/>
          <a:ln w="25400">
            <a:solidFill>
              <a:srgbClr val="62A8BB"/>
            </a:solidFill>
            <a:prstDash val="solid"/>
            <a:miter lim="800000"/>
          </a:ln>
        </p:spPr>
      </p:sp>
      <p:sp>
        <p:nvSpPr>
          <p:cNvPr id="16" name="Object 15"/>
          <p:cNvSpPr/>
          <p:nvPr/>
        </p:nvSpPr>
        <p:spPr>
          <a:xfrm>
            <a:off x="7745572" y="4763522"/>
            <a:ext cx="3967249" cy="163034"/>
          </a:xfrm>
          <a:prstGeom prst="rect">
            <a:avLst/>
          </a:prstGeom>
          <a:noFill/>
        </p:spPr>
        <p:txBody>
          <a:bodyPr wrap="square" lIns="0" tIns="0" rIns="0" bIns="0" rtlCol="0" anchor="t"/>
          <a:lstStyle/>
          <a:p>
            <a:pPr algn="l">
              <a:lnSpc>
                <a:spcPts val="1286"/>
              </a:lnSpc>
              <a:buNone/>
            </a:pPr>
            <a:r>
              <a:rPr lang="en-US" sz="1020" dirty="0">
                <a:solidFill>
                  <a:srgbClr val="002060"/>
                </a:solidFill>
                <a:latin typeface="Montserrat" pitchFamily="34" charset="0"/>
                <a:ea typeface="Montserrat" pitchFamily="34" charset="-122"/>
                <a:cs typeface="Montserrat" pitchFamily="34" charset="-120"/>
              </a:rPr>
              <a:t>Predetermination of Terminal Credentials:   </a:t>
            </a:r>
            <a:endParaRPr lang="en-US" dirty="0">
              <a:solidFill>
                <a:srgbClr val="002060"/>
              </a:solidFill>
            </a:endParaRPr>
          </a:p>
        </p:txBody>
      </p:sp>
      <p:sp>
        <p:nvSpPr>
          <p:cNvPr id="17" name="Object 16"/>
          <p:cNvSpPr/>
          <p:nvPr/>
        </p:nvSpPr>
        <p:spPr>
          <a:xfrm>
            <a:off x="7745572" y="4999425"/>
            <a:ext cx="3967249" cy="1066208"/>
          </a:xfrm>
          <a:prstGeom prst="rect">
            <a:avLst/>
          </a:prstGeom>
          <a:noFill/>
        </p:spPr>
        <p:txBody>
          <a:bodyPr wrap="square" lIns="0" tIns="0" rIns="0" bIns="0" rtlCol="0" anchor="t"/>
          <a:lstStyle/>
          <a:p>
            <a:pPr algn="l">
              <a:lnSpc>
                <a:spcPts val="1050"/>
              </a:lnSpc>
              <a:spcBef>
                <a:spcPts val="563"/>
              </a:spcBef>
              <a:buNone/>
            </a:pPr>
            <a:r>
              <a:rPr lang="en-US" sz="750" dirty="0">
                <a:latin typeface="Montserrat" pitchFamily="34" charset="0"/>
                <a:ea typeface="Montserrat" pitchFamily="34" charset="-122"/>
                <a:cs typeface="Montserrat" pitchFamily="34" charset="-120"/>
              </a:rPr>
              <a:t> The Board introduced a “predetermination” process for considering, in advance of a consent application, what the Board will accept as constituting the “terminal credential” for faculty in particular degree fields, especially where there are limited or no doctoral programs. In this connection, the Board has also adopted the concept of “terminal credential packages,” i.e., a determination what combination of credentials held by an individual faculty member, normally in addition to a Masters degree, will comprise the terminal credential  </a:t>
            </a:r>
            <a:endParaRPr lang="en-US" dirty="0"/>
          </a:p>
        </p:txBody>
      </p:sp>
      <p:sp>
        <p:nvSpPr>
          <p:cNvPr id="18" name="Object 17"/>
          <p:cNvSpPr/>
          <p:nvPr/>
        </p:nvSpPr>
        <p:spPr>
          <a:xfrm>
            <a:off x="3356906" y="4466108"/>
            <a:ext cx="4082731" cy="1914046"/>
          </a:xfrm>
          <a:prstGeom prst="rect">
            <a:avLst/>
          </a:prstGeom>
          <a:noFill/>
          <a:ln w="25400">
            <a:solidFill>
              <a:srgbClr val="62A8BB"/>
            </a:solidFill>
            <a:prstDash val="solid"/>
            <a:miter lim="800000"/>
          </a:ln>
        </p:spPr>
      </p:sp>
      <p:sp>
        <p:nvSpPr>
          <p:cNvPr id="19" name="Object 18"/>
          <p:cNvSpPr/>
          <p:nvPr/>
        </p:nvSpPr>
        <p:spPr>
          <a:xfrm>
            <a:off x="3492645" y="4763522"/>
            <a:ext cx="3967249" cy="163034"/>
          </a:xfrm>
          <a:prstGeom prst="rect">
            <a:avLst/>
          </a:prstGeom>
          <a:noFill/>
        </p:spPr>
        <p:txBody>
          <a:bodyPr wrap="square" lIns="0" tIns="0" rIns="0" bIns="0" rtlCol="0" anchor="t"/>
          <a:lstStyle/>
          <a:p>
            <a:pPr algn="l">
              <a:lnSpc>
                <a:spcPts val="1286"/>
              </a:lnSpc>
              <a:buNone/>
            </a:pPr>
            <a:r>
              <a:rPr lang="en-US" sz="1020" dirty="0">
                <a:solidFill>
                  <a:srgbClr val="002060"/>
                </a:solidFill>
                <a:latin typeface="Montserrat" pitchFamily="34" charset="0"/>
                <a:ea typeface="Montserrat" pitchFamily="34" charset="-122"/>
                <a:cs typeface="Montserrat" pitchFamily="34" charset="-120"/>
              </a:rPr>
              <a:t>Faculty Credentials </a:t>
            </a:r>
            <a:endParaRPr lang="en-US" dirty="0">
              <a:solidFill>
                <a:srgbClr val="002060"/>
              </a:solidFill>
            </a:endParaRPr>
          </a:p>
        </p:txBody>
      </p:sp>
      <p:sp>
        <p:nvSpPr>
          <p:cNvPr id="20" name="Object 19"/>
          <p:cNvSpPr/>
          <p:nvPr/>
        </p:nvSpPr>
        <p:spPr>
          <a:xfrm>
            <a:off x="3492645" y="4999425"/>
            <a:ext cx="3967249" cy="932932"/>
          </a:xfrm>
          <a:prstGeom prst="rect">
            <a:avLst/>
          </a:prstGeom>
          <a:noFill/>
        </p:spPr>
        <p:txBody>
          <a:bodyPr wrap="square" lIns="0" tIns="0" rIns="0" bIns="0" rtlCol="0" anchor="t"/>
          <a:lstStyle/>
          <a:p>
            <a:pPr algn="l">
              <a:lnSpc>
                <a:spcPts val="1050"/>
              </a:lnSpc>
              <a:spcBef>
                <a:spcPts val="563"/>
              </a:spcBef>
              <a:buNone/>
            </a:pPr>
            <a:r>
              <a:rPr lang="en-US" sz="750" dirty="0">
                <a:solidFill>
                  <a:srgbClr val="000000"/>
                </a:solidFill>
                <a:latin typeface="Montserrat" pitchFamily="34" charset="0"/>
                <a:ea typeface="Montserrat" pitchFamily="34" charset="-122"/>
                <a:cs typeface="Montserrat" pitchFamily="34" charset="-120"/>
              </a:rPr>
              <a:t>Although a doctorate is normally the terminal academic credential in traditional disciplines, in developing areas of study, a variety of credential packages may be deemed to constitute the terminal credential. For instance, to teach a degree in Culinary Arts it was determined by the Board, on the advice of an EERP, that a Certified Chef de Cuisine plus (any) master’s degree plus relevant experience would constitute the terminal credential “package.”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4189932" y="0"/>
            <a:ext cx="7998992" cy="1237940"/>
          </a:xfrm>
          <a:prstGeom prst="rect">
            <a:avLst/>
          </a:prstGeom>
          <a:solidFill>
            <a:srgbClr val="14558C"/>
          </a:solidFill>
        </p:spPr>
      </p:sp>
      <p:sp>
        <p:nvSpPr>
          <p:cNvPr id="3" name="Object 2"/>
          <p:cNvSpPr/>
          <p:nvPr/>
        </p:nvSpPr>
        <p:spPr>
          <a:xfrm>
            <a:off x="4313748" y="366890"/>
            <a:ext cx="7751384" cy="509831"/>
          </a:xfrm>
          <a:prstGeom prst="rect">
            <a:avLst/>
          </a:prstGeom>
          <a:noFill/>
        </p:spPr>
        <p:txBody>
          <a:bodyPr wrap="square" lIns="0" tIns="0" rIns="0" bIns="0" rtlCol="0" anchor="t"/>
          <a:lstStyle/>
          <a:p>
            <a:pPr algn="ctr">
              <a:lnSpc>
                <a:spcPts val="4016"/>
              </a:lnSpc>
              <a:buNone/>
            </a:pPr>
            <a:r>
              <a:rPr lang="en-US" sz="3188" dirty="0">
                <a:solidFill>
                  <a:srgbClr val="FFFFFF"/>
                </a:solidFill>
                <a:latin typeface="Montserrat" pitchFamily="34" charset="0"/>
                <a:ea typeface="Montserrat" pitchFamily="34" charset="-122"/>
                <a:cs typeface="Montserrat" pitchFamily="34" charset="-120"/>
              </a:rPr>
              <a:t>Research and Special Projects</a:t>
            </a:r>
            <a:endParaRPr lang="en-US" dirty="0"/>
          </a:p>
        </p:txBody>
      </p:sp>
      <p:sp>
        <p:nvSpPr>
          <p:cNvPr id="4" name="Object 3"/>
          <p:cNvSpPr/>
          <p:nvPr/>
        </p:nvSpPr>
        <p:spPr>
          <a:xfrm>
            <a:off x="0" y="0"/>
            <a:ext cx="4199475" cy="6865808"/>
          </a:xfrm>
          <a:prstGeom prst="rect">
            <a:avLst/>
          </a:prstGeom>
          <a:solidFill>
            <a:srgbClr val="F5F5F5"/>
          </a:solidFill>
        </p:spPr>
      </p:sp>
      <p:pic>
        <p:nvPicPr>
          <p:cNvPr id="5" name="Object 4" descr="preencoded.png"/>
          <p:cNvPicPr>
            <a:picLocks noChangeAspect="1"/>
          </p:cNvPicPr>
          <p:nvPr/>
        </p:nvPicPr>
        <p:blipFill>
          <a:blip r:embed="rId3"/>
          <a:srcRect l="29652" r="29652"/>
          <a:stretch/>
        </p:blipFill>
        <p:spPr>
          <a:xfrm>
            <a:off x="1" y="0"/>
            <a:ext cx="4189932" cy="6865808"/>
          </a:xfrm>
          <a:prstGeom prst="rect">
            <a:avLst/>
          </a:prstGeom>
        </p:spPr>
      </p:pic>
      <p:pic>
        <p:nvPicPr>
          <p:cNvPr id="6" name="Object 5"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65938" y="2103665"/>
            <a:ext cx="1384291" cy="1623552"/>
          </a:xfrm>
          <a:prstGeom prst="rect">
            <a:avLst/>
          </a:prstGeom>
        </p:spPr>
      </p:pic>
      <p:sp>
        <p:nvSpPr>
          <p:cNvPr id="7" name="Object 6"/>
          <p:cNvSpPr/>
          <p:nvPr/>
        </p:nvSpPr>
        <p:spPr>
          <a:xfrm>
            <a:off x="4313748" y="4362634"/>
            <a:ext cx="2473183" cy="460616"/>
          </a:xfrm>
          <a:prstGeom prst="rect">
            <a:avLst/>
          </a:prstGeom>
          <a:noFill/>
        </p:spPr>
        <p:txBody>
          <a:bodyPr wrap="square" lIns="0" tIns="0" rIns="0" bIns="0" rtlCol="0" anchor="t"/>
          <a:lstStyle/>
          <a:p>
            <a:pPr algn="ctr">
              <a:lnSpc>
                <a:spcPts val="1814"/>
              </a:lnSpc>
              <a:buNone/>
            </a:pPr>
            <a:r>
              <a:rPr lang="en-US" sz="2400" dirty="0">
                <a:solidFill>
                  <a:srgbClr val="2A2921"/>
                </a:solidFill>
                <a:latin typeface="Montserrat" pitchFamily="34" charset="0"/>
                <a:ea typeface="Montserrat" pitchFamily="34" charset="-122"/>
                <a:cs typeface="Montserrat" pitchFamily="34" charset="-120"/>
              </a:rPr>
              <a:t>International contributions</a:t>
            </a:r>
            <a:endParaRPr lang="en-US" sz="2400" dirty="0"/>
          </a:p>
        </p:txBody>
      </p:sp>
      <p:pic>
        <p:nvPicPr>
          <p:cNvPr id="8" name="Object 7"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19551" y="2103665"/>
            <a:ext cx="1623552" cy="1623552"/>
          </a:xfrm>
          <a:prstGeom prst="rect">
            <a:avLst/>
          </a:prstGeom>
        </p:spPr>
      </p:pic>
      <p:sp>
        <p:nvSpPr>
          <p:cNvPr id="9" name="Object 8"/>
          <p:cNvSpPr/>
          <p:nvPr/>
        </p:nvSpPr>
        <p:spPr>
          <a:xfrm>
            <a:off x="6974688" y="4370315"/>
            <a:ext cx="2722829" cy="460616"/>
          </a:xfrm>
          <a:prstGeom prst="rect">
            <a:avLst/>
          </a:prstGeom>
          <a:noFill/>
        </p:spPr>
        <p:txBody>
          <a:bodyPr wrap="square" lIns="0" tIns="0" rIns="0" bIns="0" rtlCol="0" anchor="t"/>
          <a:lstStyle/>
          <a:p>
            <a:pPr algn="ctr">
              <a:lnSpc>
                <a:spcPts val="1814"/>
              </a:lnSpc>
              <a:buNone/>
            </a:pPr>
            <a:r>
              <a:rPr lang="en-US" sz="2400" dirty="0">
                <a:solidFill>
                  <a:srgbClr val="2A2921"/>
                </a:solidFill>
                <a:latin typeface="Montserrat" pitchFamily="34" charset="0"/>
                <a:ea typeface="Montserrat" pitchFamily="34" charset="-122"/>
                <a:cs typeface="Montserrat" pitchFamily="34" charset="-120"/>
              </a:rPr>
              <a:t>Sector-focused research</a:t>
            </a:r>
            <a:endParaRPr lang="en-US" sz="2400" dirty="0"/>
          </a:p>
        </p:txBody>
      </p:sp>
      <p:pic>
        <p:nvPicPr>
          <p:cNvPr id="10" name="Object 9"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651197" y="2167333"/>
            <a:ext cx="1623552" cy="1559884"/>
          </a:xfrm>
          <a:prstGeom prst="rect">
            <a:avLst/>
          </a:prstGeom>
        </p:spPr>
      </p:pic>
      <p:sp>
        <p:nvSpPr>
          <p:cNvPr id="11" name="Object 10"/>
          <p:cNvSpPr/>
          <p:nvPr/>
        </p:nvSpPr>
        <p:spPr>
          <a:xfrm>
            <a:off x="9885274" y="4369979"/>
            <a:ext cx="2179858" cy="230308"/>
          </a:xfrm>
          <a:prstGeom prst="rect">
            <a:avLst/>
          </a:prstGeom>
          <a:noFill/>
        </p:spPr>
        <p:txBody>
          <a:bodyPr wrap="square" lIns="0" tIns="0" rIns="0" bIns="0" rtlCol="0" anchor="t"/>
          <a:lstStyle/>
          <a:p>
            <a:pPr algn="ctr">
              <a:lnSpc>
                <a:spcPts val="1814"/>
              </a:lnSpc>
              <a:buNone/>
            </a:pPr>
            <a:r>
              <a:rPr lang="en-US" sz="2400" dirty="0">
                <a:solidFill>
                  <a:srgbClr val="2A2921"/>
                </a:solidFill>
                <a:latin typeface="Montserrat" pitchFamily="34" charset="0"/>
                <a:ea typeface="Montserrat" pitchFamily="34" charset="-122"/>
                <a:cs typeface="Montserrat" pitchFamily="34" charset="-120"/>
              </a:rPr>
              <a:t>Ministerial Requests</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chemeClr val="accent1">
            <a:lumMod val="50000"/>
          </a:schemeClr>
        </a:solidFill>
        <a:effectLst/>
      </p:bgPr>
    </p:bg>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a:srcRect l="-14797" t="1635" r="-14797" b="1635"/>
          <a:stretch/>
        </p:blipFill>
        <p:spPr>
          <a:xfrm>
            <a:off x="914171" y="942739"/>
            <a:ext cx="5134058" cy="5441254"/>
          </a:xfrm>
          <a:prstGeom prst="rect">
            <a:avLst/>
          </a:prstGeom>
        </p:spPr>
      </p:pic>
      <p:pic>
        <p:nvPicPr>
          <p:cNvPr id="3" name="Object 2" descr="preencoded.png"/>
          <p:cNvPicPr>
            <a:picLocks noChangeAspect="1"/>
          </p:cNvPicPr>
          <p:nvPr/>
        </p:nvPicPr>
        <p:blipFill>
          <a:blip r:embed="rId4"/>
          <a:srcRect l="-18112" t="1690" r="-18112" b="1690"/>
          <a:stretch/>
        </p:blipFill>
        <p:spPr>
          <a:xfrm>
            <a:off x="6094476" y="914171"/>
            <a:ext cx="5277197" cy="5466402"/>
          </a:xfrm>
          <a:prstGeom prst="rect">
            <a:avLst/>
          </a:prstGeom>
        </p:spPr>
      </p:pic>
      <p:sp>
        <p:nvSpPr>
          <p:cNvPr id="4" name="Object 3"/>
          <p:cNvSpPr/>
          <p:nvPr/>
        </p:nvSpPr>
        <p:spPr>
          <a:xfrm>
            <a:off x="4370882" y="81212"/>
            <a:ext cx="4326484" cy="509831"/>
          </a:xfrm>
          <a:prstGeom prst="rect">
            <a:avLst/>
          </a:prstGeom>
          <a:noFill/>
        </p:spPr>
        <p:txBody>
          <a:bodyPr wrap="square" lIns="0" tIns="0" rIns="0" bIns="0" rtlCol="0" anchor="t"/>
          <a:lstStyle/>
          <a:p>
            <a:pPr algn="l">
              <a:lnSpc>
                <a:spcPts val="4016"/>
              </a:lnSpc>
              <a:buNone/>
            </a:pPr>
            <a:r>
              <a:rPr lang="en-US" sz="3188" dirty="0">
                <a:solidFill>
                  <a:schemeClr val="bg1"/>
                </a:solidFill>
                <a:latin typeface="Montserrat" pitchFamily="34" charset="0"/>
                <a:ea typeface="Montserrat" pitchFamily="34" charset="-122"/>
                <a:cs typeface="Montserrat" pitchFamily="34" charset="-120"/>
              </a:rPr>
              <a:t>Past publications</a:t>
            </a:r>
            <a:endParaRPr lang="en-US"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3809041" cy="6856285"/>
          </a:xfrm>
          <a:prstGeom prst="rect">
            <a:avLst/>
          </a:prstGeom>
          <a:solidFill>
            <a:srgbClr val="14558C"/>
          </a:solidFill>
        </p:spPr>
      </p:sp>
      <p:sp>
        <p:nvSpPr>
          <p:cNvPr id="3" name="Object 2"/>
          <p:cNvSpPr/>
          <p:nvPr/>
        </p:nvSpPr>
        <p:spPr>
          <a:xfrm>
            <a:off x="476131" y="2157143"/>
            <a:ext cx="2734129" cy="2549157"/>
          </a:xfrm>
          <a:prstGeom prst="rect">
            <a:avLst/>
          </a:prstGeom>
          <a:noFill/>
        </p:spPr>
        <p:txBody>
          <a:bodyPr wrap="square" lIns="0" tIns="0" rIns="0" bIns="0" rtlCol="0" anchor="t"/>
          <a:lstStyle/>
          <a:p>
            <a:pPr algn="l">
              <a:lnSpc>
                <a:spcPts val="4016"/>
              </a:lnSpc>
              <a:buNone/>
            </a:pPr>
            <a:r>
              <a:rPr lang="en-US" sz="3188" dirty="0">
                <a:solidFill>
                  <a:srgbClr val="FFFFFF"/>
                </a:solidFill>
                <a:latin typeface="Montserrat" pitchFamily="34" charset="0"/>
                <a:ea typeface="Montserrat" pitchFamily="34" charset="-122"/>
                <a:cs typeface="Montserrat" pitchFamily="34" charset="-120"/>
              </a:rPr>
              <a:t>Focused research in partnership with institutions</a:t>
            </a:r>
            <a:endParaRPr lang="en-US" dirty="0"/>
          </a:p>
        </p:txBody>
      </p:sp>
      <p:sp>
        <p:nvSpPr>
          <p:cNvPr id="4" name="Object 3"/>
          <p:cNvSpPr/>
          <p:nvPr/>
        </p:nvSpPr>
        <p:spPr>
          <a:xfrm>
            <a:off x="4285178" y="476131"/>
            <a:ext cx="2348913" cy="5904024"/>
          </a:xfrm>
          <a:prstGeom prst="rect">
            <a:avLst/>
          </a:prstGeom>
          <a:noFill/>
          <a:ln w="25400">
            <a:solidFill>
              <a:srgbClr val="62A8BB"/>
            </a:solidFill>
            <a:prstDash val="solid"/>
            <a:miter lim="800000"/>
          </a:ln>
        </p:spPr>
      </p:sp>
      <p:sp>
        <p:nvSpPr>
          <p:cNvPr id="5" name="Object 4"/>
          <p:cNvSpPr/>
          <p:nvPr/>
        </p:nvSpPr>
        <p:spPr>
          <a:xfrm>
            <a:off x="4570857" y="691992"/>
            <a:ext cx="2060004" cy="1305291"/>
          </a:xfrm>
          <a:prstGeom prst="rect">
            <a:avLst/>
          </a:prstGeom>
          <a:noFill/>
        </p:spPr>
        <p:txBody>
          <a:bodyPr wrap="square" lIns="0" tIns="0" rIns="0" bIns="0" rtlCol="0" anchor="t"/>
          <a:lstStyle/>
          <a:p>
            <a:pPr algn="l">
              <a:lnSpc>
                <a:spcPts val="2570"/>
              </a:lnSpc>
              <a:buNone/>
            </a:pPr>
            <a:r>
              <a:rPr lang="en-US" sz="2040" dirty="0">
                <a:solidFill>
                  <a:srgbClr val="2A2921"/>
                </a:solidFill>
                <a:latin typeface="Montserrat" pitchFamily="34" charset="0"/>
                <a:ea typeface="Montserrat" pitchFamily="34" charset="-122"/>
                <a:cs typeface="Montserrat" pitchFamily="34" charset="-120"/>
              </a:rPr>
              <a:t>Student engagement in quality assurance</a:t>
            </a:r>
            <a:endParaRPr lang="en-US" dirty="0"/>
          </a:p>
        </p:txBody>
      </p:sp>
      <p:sp>
        <p:nvSpPr>
          <p:cNvPr id="6" name="Object 5"/>
          <p:cNvSpPr/>
          <p:nvPr/>
        </p:nvSpPr>
        <p:spPr>
          <a:xfrm>
            <a:off x="4526470" y="2869362"/>
            <a:ext cx="2060004" cy="1600075"/>
          </a:xfrm>
          <a:prstGeom prst="rect">
            <a:avLst/>
          </a:prstGeom>
          <a:noFill/>
        </p:spPr>
        <p:txBody>
          <a:bodyPr wrap="square" lIns="0" tIns="0" rIns="0" bIns="0" rtlCol="0" anchor="t"/>
          <a:lstStyle/>
          <a:p>
            <a:pPr algn="l">
              <a:lnSpc>
                <a:spcPts val="2100"/>
              </a:lnSpc>
              <a:spcBef>
                <a:spcPts val="1125"/>
              </a:spcBef>
              <a:buNone/>
            </a:pPr>
            <a:r>
              <a:rPr lang="en-US" sz="1500" dirty="0">
                <a:solidFill>
                  <a:srgbClr val="5A5A4C"/>
                </a:solidFill>
                <a:latin typeface="Montserrat" pitchFamily="34" charset="0"/>
                <a:ea typeface="Montserrat" pitchFamily="34" charset="-122"/>
                <a:cs typeface="Montserrat" pitchFamily="34" charset="-120"/>
              </a:rPr>
              <a:t>National survey and report on how students are engaging in academic matters in their institutions. </a:t>
            </a:r>
          </a:p>
          <a:p>
            <a:pPr algn="l">
              <a:lnSpc>
                <a:spcPts val="2100"/>
              </a:lnSpc>
              <a:spcBef>
                <a:spcPts val="1125"/>
              </a:spcBef>
              <a:buNone/>
            </a:pPr>
            <a:endParaRPr lang="en-US" sz="1500" dirty="0">
              <a:solidFill>
                <a:srgbClr val="5A5A4C"/>
              </a:solidFill>
              <a:latin typeface="Montserrat" pitchFamily="34" charset="0"/>
            </a:endParaRPr>
          </a:p>
        </p:txBody>
      </p:sp>
      <p:sp>
        <p:nvSpPr>
          <p:cNvPr id="7" name="Object 6"/>
          <p:cNvSpPr/>
          <p:nvPr/>
        </p:nvSpPr>
        <p:spPr>
          <a:xfrm>
            <a:off x="6824543" y="476131"/>
            <a:ext cx="2348913" cy="5904024"/>
          </a:xfrm>
          <a:prstGeom prst="rect">
            <a:avLst/>
          </a:prstGeom>
          <a:noFill/>
          <a:ln w="25400">
            <a:solidFill>
              <a:srgbClr val="62A8BB"/>
            </a:solidFill>
            <a:prstDash val="solid"/>
            <a:miter lim="800000"/>
          </a:ln>
        </p:spPr>
      </p:sp>
      <p:sp>
        <p:nvSpPr>
          <p:cNvPr id="8" name="Object 7"/>
          <p:cNvSpPr/>
          <p:nvPr/>
        </p:nvSpPr>
        <p:spPr>
          <a:xfrm>
            <a:off x="7110222" y="691992"/>
            <a:ext cx="2060004" cy="1631613"/>
          </a:xfrm>
          <a:prstGeom prst="rect">
            <a:avLst/>
          </a:prstGeom>
          <a:noFill/>
        </p:spPr>
        <p:txBody>
          <a:bodyPr wrap="square" lIns="0" tIns="0" rIns="0" bIns="0" rtlCol="0" anchor="t"/>
          <a:lstStyle/>
          <a:p>
            <a:pPr algn="l">
              <a:lnSpc>
                <a:spcPts val="2570"/>
              </a:lnSpc>
              <a:buNone/>
            </a:pPr>
            <a:r>
              <a:rPr lang="en-US" sz="2040" dirty="0">
                <a:solidFill>
                  <a:srgbClr val="2A2921"/>
                </a:solidFill>
                <a:latin typeface="Montserrat" pitchFamily="34" charset="0"/>
                <a:ea typeface="Montserrat" pitchFamily="34" charset="-122"/>
                <a:cs typeface="Montserrat" pitchFamily="34" charset="-120"/>
              </a:rPr>
              <a:t>College degree alumni in graduate programs</a:t>
            </a:r>
            <a:endParaRPr lang="en-US" dirty="0"/>
          </a:p>
        </p:txBody>
      </p:sp>
      <p:sp>
        <p:nvSpPr>
          <p:cNvPr id="9" name="Object 8"/>
          <p:cNvSpPr/>
          <p:nvPr/>
        </p:nvSpPr>
        <p:spPr>
          <a:xfrm>
            <a:off x="7110222" y="2869362"/>
            <a:ext cx="2060004" cy="2400112"/>
          </a:xfrm>
          <a:prstGeom prst="rect">
            <a:avLst/>
          </a:prstGeom>
          <a:noFill/>
        </p:spPr>
        <p:txBody>
          <a:bodyPr wrap="square" lIns="0" tIns="0" rIns="0" bIns="0" rtlCol="0" anchor="t"/>
          <a:lstStyle/>
          <a:p>
            <a:pPr algn="l">
              <a:lnSpc>
                <a:spcPts val="2100"/>
              </a:lnSpc>
              <a:spcBef>
                <a:spcPts val="1125"/>
              </a:spcBef>
              <a:buNone/>
            </a:pPr>
            <a:r>
              <a:rPr lang="en-US" sz="1500" dirty="0">
                <a:solidFill>
                  <a:srgbClr val="5A5A4C"/>
                </a:solidFill>
                <a:latin typeface="Montserrat" pitchFamily="34" charset="0"/>
                <a:ea typeface="Montserrat" pitchFamily="34" charset="-122"/>
                <a:cs typeface="Montserrat" pitchFamily="34" charset="-120"/>
              </a:rPr>
              <a:t>Institutional data analysis and interviews with alumni regarding their decision making and experiencing in applying to graduate studies. </a:t>
            </a:r>
          </a:p>
          <a:p>
            <a:pPr algn="l">
              <a:lnSpc>
                <a:spcPts val="2100"/>
              </a:lnSpc>
              <a:spcBef>
                <a:spcPts val="1125"/>
              </a:spcBef>
              <a:buNone/>
            </a:pPr>
            <a:endParaRPr lang="en-US" sz="1500" dirty="0">
              <a:solidFill>
                <a:srgbClr val="5A5A4C"/>
              </a:solidFill>
              <a:latin typeface="Montserrat" pitchFamily="34" charset="0"/>
            </a:endParaRPr>
          </a:p>
        </p:txBody>
      </p:sp>
      <p:sp>
        <p:nvSpPr>
          <p:cNvPr id="10" name="Object 9"/>
          <p:cNvSpPr/>
          <p:nvPr/>
        </p:nvSpPr>
        <p:spPr>
          <a:xfrm>
            <a:off x="9363908" y="476131"/>
            <a:ext cx="2348913" cy="5904024"/>
          </a:xfrm>
          <a:prstGeom prst="rect">
            <a:avLst/>
          </a:prstGeom>
          <a:noFill/>
          <a:ln w="25400">
            <a:solidFill>
              <a:srgbClr val="62A8BB"/>
            </a:solidFill>
            <a:prstDash val="solid"/>
            <a:miter lim="800000"/>
          </a:ln>
        </p:spPr>
      </p:sp>
      <p:sp>
        <p:nvSpPr>
          <p:cNvPr id="11" name="Object 10"/>
          <p:cNvSpPr/>
          <p:nvPr/>
        </p:nvSpPr>
        <p:spPr>
          <a:xfrm>
            <a:off x="9649587" y="691992"/>
            <a:ext cx="2060004" cy="1957936"/>
          </a:xfrm>
          <a:prstGeom prst="rect">
            <a:avLst/>
          </a:prstGeom>
          <a:noFill/>
        </p:spPr>
        <p:txBody>
          <a:bodyPr wrap="square" lIns="0" tIns="0" rIns="0" bIns="0" rtlCol="0" anchor="t"/>
          <a:lstStyle/>
          <a:p>
            <a:pPr algn="l">
              <a:lnSpc>
                <a:spcPts val="2570"/>
              </a:lnSpc>
              <a:buNone/>
            </a:pPr>
            <a:r>
              <a:rPr lang="en-US" sz="2040" dirty="0">
                <a:solidFill>
                  <a:srgbClr val="2A2921"/>
                </a:solidFill>
                <a:latin typeface="Montserrat" pitchFamily="34" charset="0"/>
                <a:ea typeface="Montserrat" pitchFamily="34" charset="-122"/>
                <a:cs typeface="Montserrat" pitchFamily="34" charset="-120"/>
              </a:rPr>
              <a:t>Panel Identification, Recruitment, Orientation and Support Practices</a:t>
            </a:r>
            <a:endParaRPr lang="en-US" dirty="0"/>
          </a:p>
        </p:txBody>
      </p:sp>
      <p:sp>
        <p:nvSpPr>
          <p:cNvPr id="12" name="Object 11"/>
          <p:cNvSpPr/>
          <p:nvPr/>
        </p:nvSpPr>
        <p:spPr>
          <a:xfrm>
            <a:off x="9649587" y="2869362"/>
            <a:ext cx="2060004" cy="1066716"/>
          </a:xfrm>
          <a:prstGeom prst="rect">
            <a:avLst/>
          </a:prstGeom>
          <a:noFill/>
        </p:spPr>
        <p:txBody>
          <a:bodyPr wrap="square" lIns="0" tIns="0" rIns="0" bIns="0" rtlCol="0" anchor="t"/>
          <a:lstStyle/>
          <a:p>
            <a:pPr algn="l">
              <a:lnSpc>
                <a:spcPts val="2100"/>
              </a:lnSpc>
              <a:spcBef>
                <a:spcPts val="1125"/>
              </a:spcBef>
              <a:buNone/>
            </a:pPr>
            <a:r>
              <a:rPr lang="en-US" sz="1500" dirty="0">
                <a:solidFill>
                  <a:srgbClr val="5A5A4C"/>
                </a:solidFill>
                <a:latin typeface="Montserrat" pitchFamily="34" charset="0"/>
                <a:ea typeface="Montserrat" pitchFamily="34" charset="-122"/>
                <a:cs typeface="Montserrat" pitchFamily="34" charset="-120"/>
              </a:rPr>
              <a:t>Provincial survey of quality assurance review panel practices.</a:t>
            </a:r>
          </a:p>
          <a:p>
            <a:pPr algn="l">
              <a:lnSpc>
                <a:spcPts val="2100"/>
              </a:lnSpc>
              <a:spcBef>
                <a:spcPts val="1125"/>
              </a:spcBef>
              <a:buNone/>
            </a:pPr>
            <a:endParaRPr lang="en-US" sz="1500" dirty="0">
              <a:solidFill>
                <a:srgbClr val="5A5A4C"/>
              </a:solidFill>
              <a:latin typeface="Montserrat"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12188956" cy="1237940"/>
          </a:xfrm>
          <a:prstGeom prst="rect">
            <a:avLst/>
          </a:prstGeom>
          <a:solidFill>
            <a:srgbClr val="14558C"/>
          </a:solidFill>
        </p:spPr>
      </p:sp>
      <p:sp>
        <p:nvSpPr>
          <p:cNvPr id="3" name="Object 2"/>
          <p:cNvSpPr/>
          <p:nvPr/>
        </p:nvSpPr>
        <p:spPr>
          <a:xfrm>
            <a:off x="0" y="366890"/>
            <a:ext cx="12188901" cy="509831"/>
          </a:xfrm>
          <a:prstGeom prst="rect">
            <a:avLst/>
          </a:prstGeom>
          <a:noFill/>
        </p:spPr>
        <p:txBody>
          <a:bodyPr wrap="square" lIns="0" tIns="0" rIns="0" bIns="0" rtlCol="0" anchor="t"/>
          <a:lstStyle/>
          <a:p>
            <a:pPr algn="ctr">
              <a:lnSpc>
                <a:spcPts val="4016"/>
              </a:lnSpc>
              <a:buNone/>
            </a:pPr>
            <a:r>
              <a:rPr lang="en-US" sz="3188" dirty="0">
                <a:solidFill>
                  <a:srgbClr val="FFFFFF"/>
                </a:solidFill>
                <a:latin typeface="Montserrat" pitchFamily="34" charset="0"/>
                <a:ea typeface="Montserrat" pitchFamily="34" charset="-122"/>
                <a:cs typeface="Montserrat" pitchFamily="34" charset="-120"/>
              </a:rPr>
              <a:t>Special Projects</a:t>
            </a:r>
            <a:endParaRPr lang="en-US" dirty="0"/>
          </a:p>
        </p:txBody>
      </p:sp>
      <p:pic>
        <p:nvPicPr>
          <p:cNvPr id="4" name="Object 3" descr="preencoded.png"/>
          <p:cNvPicPr>
            <a:picLocks noChangeAspect="1"/>
          </p:cNvPicPr>
          <p:nvPr/>
        </p:nvPicPr>
        <p:blipFill>
          <a:blip r:embed="rId3"/>
          <a:srcRect t="16664" b="16664"/>
          <a:stretch/>
        </p:blipFill>
        <p:spPr>
          <a:xfrm>
            <a:off x="1695028" y="1441490"/>
            <a:ext cx="3614976" cy="3099908"/>
          </a:xfrm>
          <a:prstGeom prst="rect">
            <a:avLst/>
          </a:prstGeom>
        </p:spPr>
      </p:pic>
      <p:sp>
        <p:nvSpPr>
          <p:cNvPr id="5" name="Object 4"/>
          <p:cNvSpPr/>
          <p:nvPr/>
        </p:nvSpPr>
        <p:spPr>
          <a:xfrm>
            <a:off x="1695027" y="4902617"/>
            <a:ext cx="3561432" cy="1381805"/>
          </a:xfrm>
          <a:prstGeom prst="rect">
            <a:avLst/>
          </a:prstGeom>
          <a:noFill/>
        </p:spPr>
        <p:txBody>
          <a:bodyPr wrap="square" lIns="0" tIns="0" rIns="0" bIns="0" rtlCol="0" anchor="t"/>
          <a:lstStyle/>
          <a:p>
            <a:pPr algn="ctr">
              <a:buNone/>
            </a:pPr>
            <a:r>
              <a:rPr lang="en-US" sz="2400" dirty="0">
                <a:solidFill>
                  <a:srgbClr val="2A2921"/>
                </a:solidFill>
                <a:latin typeface="Montserrat" pitchFamily="34" charset="0"/>
                <a:ea typeface="Montserrat" pitchFamily="34" charset="-122"/>
                <a:cs typeface="Montserrat" pitchFamily="34" charset="-120"/>
              </a:rPr>
              <a:t>UNESCO’s </a:t>
            </a:r>
            <a:br>
              <a:rPr lang="en-US" sz="2400" dirty="0">
                <a:solidFill>
                  <a:srgbClr val="2A2921"/>
                </a:solidFill>
                <a:latin typeface="Montserrat" pitchFamily="34" charset="0"/>
                <a:ea typeface="Montserrat" pitchFamily="34" charset="-122"/>
                <a:cs typeface="Montserrat" pitchFamily="34" charset="-120"/>
              </a:rPr>
            </a:br>
            <a:r>
              <a:rPr lang="en-US" sz="2400" dirty="0">
                <a:solidFill>
                  <a:srgbClr val="2A2921"/>
                </a:solidFill>
                <a:latin typeface="Montserrat" pitchFamily="34" charset="0"/>
                <a:ea typeface="Montserrat" pitchFamily="34" charset="-122"/>
                <a:cs typeface="Montserrat" pitchFamily="34" charset="-120"/>
              </a:rPr>
              <a:t>Lisbon Accord and Global Conventions</a:t>
            </a:r>
            <a:endParaRPr lang="en-US" sz="2400" dirty="0"/>
          </a:p>
        </p:txBody>
      </p:sp>
      <p:pic>
        <p:nvPicPr>
          <p:cNvPr id="6" name="Object 5" descr="preencoded.png"/>
          <p:cNvPicPr>
            <a:picLocks noChangeAspect="1"/>
          </p:cNvPicPr>
          <p:nvPr/>
        </p:nvPicPr>
        <p:blipFill>
          <a:blip r:embed="rId4"/>
          <a:srcRect l="16600" r="16600"/>
          <a:stretch/>
        </p:blipFill>
        <p:spPr>
          <a:xfrm>
            <a:off x="7117097" y="1441491"/>
            <a:ext cx="3124184" cy="3124184"/>
          </a:xfrm>
          <a:prstGeom prst="rect">
            <a:avLst/>
          </a:prstGeom>
        </p:spPr>
      </p:pic>
      <p:sp>
        <p:nvSpPr>
          <p:cNvPr id="7" name="Object 6"/>
          <p:cNvSpPr/>
          <p:nvPr/>
        </p:nvSpPr>
        <p:spPr>
          <a:xfrm>
            <a:off x="6958601" y="4902617"/>
            <a:ext cx="3613750" cy="460616"/>
          </a:xfrm>
          <a:prstGeom prst="rect">
            <a:avLst/>
          </a:prstGeom>
          <a:noFill/>
        </p:spPr>
        <p:txBody>
          <a:bodyPr wrap="square" lIns="0" tIns="0" rIns="0" bIns="0" rtlCol="0" anchor="t"/>
          <a:lstStyle/>
          <a:p>
            <a:pPr algn="ctr">
              <a:buNone/>
            </a:pPr>
            <a:r>
              <a:rPr lang="en-US" sz="2400" dirty="0">
                <a:solidFill>
                  <a:srgbClr val="2A2921"/>
                </a:solidFill>
                <a:latin typeface="Montserrat" pitchFamily="34" charset="0"/>
                <a:ea typeface="Montserrat" pitchFamily="34" charset="-122"/>
                <a:cs typeface="Montserrat" pitchFamily="34" charset="-120"/>
              </a:rPr>
              <a:t>Micro-Credential Quality Assurance Framework</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2658794" y="362901"/>
            <a:ext cx="9441281" cy="509906"/>
          </a:xfrm>
          <a:prstGeom prst="rect">
            <a:avLst/>
          </a:prstGeom>
          <a:noFill/>
        </p:spPr>
        <p:txBody>
          <a:bodyPr wrap="square" lIns="0" tIns="0" rIns="0" bIns="0" rtlCol="0" anchor="t"/>
          <a:lstStyle/>
          <a:p>
            <a:pPr>
              <a:lnSpc>
                <a:spcPts val="4016"/>
              </a:lnSpc>
              <a:buNone/>
            </a:pPr>
            <a:endParaRPr lang="en-US" sz="4400" dirty="0">
              <a:solidFill>
                <a:srgbClr val="2A2921"/>
              </a:solidFill>
              <a:latin typeface="+mj-lt"/>
              <a:ea typeface="Montserrat" pitchFamily="34" charset="-122"/>
              <a:cs typeface="Montserrat" pitchFamily="34" charset="-120"/>
            </a:endParaRPr>
          </a:p>
        </p:txBody>
      </p:sp>
      <p:sp>
        <p:nvSpPr>
          <p:cNvPr id="3" name="Object 2"/>
          <p:cNvSpPr/>
          <p:nvPr/>
        </p:nvSpPr>
        <p:spPr>
          <a:xfrm>
            <a:off x="0" y="0"/>
            <a:ext cx="2213687" cy="6865808"/>
          </a:xfrm>
          <a:prstGeom prst="rect">
            <a:avLst/>
          </a:prstGeom>
          <a:solidFill>
            <a:srgbClr val="62A8BB"/>
          </a:solidFill>
        </p:spPr>
      </p:sp>
      <p:pic>
        <p:nvPicPr>
          <p:cNvPr id="4" name="Object 3" descr="preencoded.png"/>
          <p:cNvPicPr>
            <a:picLocks noChangeAspect="1"/>
          </p:cNvPicPr>
          <p:nvPr/>
        </p:nvPicPr>
        <p:blipFill>
          <a:blip r:embed="rId3"/>
          <a:srcRect l="34292" t="3765" r="34292" b="3765"/>
          <a:stretch/>
        </p:blipFill>
        <p:spPr>
          <a:xfrm>
            <a:off x="0" y="0"/>
            <a:ext cx="2213687" cy="6865808"/>
          </a:xfrm>
          <a:prstGeom prst="rect">
            <a:avLst/>
          </a:prstGeom>
        </p:spPr>
      </p:pic>
      <p:pic>
        <p:nvPicPr>
          <p:cNvPr id="5" name="Object 4"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81387" y="1858264"/>
            <a:ext cx="771332" cy="828468"/>
          </a:xfrm>
          <a:prstGeom prst="rect">
            <a:avLst/>
          </a:prstGeom>
        </p:spPr>
      </p:pic>
      <p:sp>
        <p:nvSpPr>
          <p:cNvPr id="6" name="Object 5"/>
          <p:cNvSpPr/>
          <p:nvPr/>
        </p:nvSpPr>
        <p:spPr>
          <a:xfrm>
            <a:off x="3139510" y="3429001"/>
            <a:ext cx="2213687" cy="778266"/>
          </a:xfrm>
          <a:prstGeom prst="rect">
            <a:avLst/>
          </a:prstGeom>
          <a:noFill/>
        </p:spPr>
        <p:txBody>
          <a:bodyPr wrap="square" lIns="0" tIns="0" rIns="0" bIns="0" rtlCol="0" anchor="t"/>
          <a:lstStyle/>
          <a:p>
            <a:pPr algn="ctr">
              <a:lnSpc>
                <a:spcPts val="1814"/>
              </a:lnSpc>
              <a:buNone/>
            </a:pPr>
            <a:r>
              <a:rPr lang="en-US" sz="2400" dirty="0">
                <a:solidFill>
                  <a:srgbClr val="2A2921"/>
                </a:solidFill>
              </a:rPr>
              <a:t>Qualifications</a:t>
            </a:r>
            <a:r>
              <a:rPr lang="en-US" sz="2400" dirty="0"/>
              <a:t> </a:t>
            </a:r>
            <a:r>
              <a:rPr lang="en-US" sz="2400" dirty="0">
                <a:solidFill>
                  <a:srgbClr val="2A2921"/>
                </a:solidFill>
              </a:rPr>
              <a:t>Framework </a:t>
            </a:r>
          </a:p>
        </p:txBody>
      </p:sp>
      <p:sp>
        <p:nvSpPr>
          <p:cNvPr id="7" name="Object 6"/>
          <p:cNvSpPr/>
          <p:nvPr/>
        </p:nvSpPr>
        <p:spPr>
          <a:xfrm>
            <a:off x="3170109" y="4207267"/>
            <a:ext cx="2074026" cy="639652"/>
          </a:xfrm>
          <a:prstGeom prst="rect">
            <a:avLst/>
          </a:prstGeom>
          <a:noFill/>
        </p:spPr>
        <p:txBody>
          <a:bodyPr wrap="square" lIns="0" tIns="0" rIns="0" bIns="0" rtlCol="0" anchor="t"/>
          <a:lstStyle/>
          <a:p>
            <a:pPr algn="ctr">
              <a:lnSpc>
                <a:spcPts val="1680"/>
              </a:lnSpc>
              <a:spcBef>
                <a:spcPts val="663"/>
              </a:spcBef>
              <a:buNone/>
            </a:pPr>
            <a:r>
              <a:rPr lang="en-US" dirty="0">
                <a:solidFill>
                  <a:srgbClr val="5A5A4C"/>
                </a:solidFill>
                <a:latin typeface="Calibri" panose="020F0502020204030204" pitchFamily="34" charset="0"/>
                <a:ea typeface="Montserrat" pitchFamily="34" charset="-122"/>
                <a:cs typeface="Calibri" panose="020F0502020204030204" pitchFamily="34" charset="0"/>
              </a:rPr>
              <a:t>Provides transparent parameters of credential expectations</a:t>
            </a:r>
            <a:endParaRPr lang="en-US" dirty="0">
              <a:latin typeface="Calibri" panose="020F0502020204030204" pitchFamily="34" charset="0"/>
              <a:cs typeface="Calibri" panose="020F0502020204030204" pitchFamily="34" charset="0"/>
            </a:endParaRPr>
          </a:p>
        </p:txBody>
      </p:sp>
      <p:pic>
        <p:nvPicPr>
          <p:cNvPr id="8" name="Object 7"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29938" y="1872331"/>
            <a:ext cx="618689" cy="803373"/>
          </a:xfrm>
          <a:prstGeom prst="rect">
            <a:avLst/>
          </a:prstGeom>
        </p:spPr>
      </p:pic>
      <p:sp>
        <p:nvSpPr>
          <p:cNvPr id="9" name="Object 8"/>
          <p:cNvSpPr/>
          <p:nvPr/>
        </p:nvSpPr>
        <p:spPr>
          <a:xfrm>
            <a:off x="6532992" y="3444900"/>
            <a:ext cx="2388273" cy="230328"/>
          </a:xfrm>
          <a:prstGeom prst="rect">
            <a:avLst/>
          </a:prstGeom>
          <a:noFill/>
        </p:spPr>
        <p:txBody>
          <a:bodyPr wrap="square" lIns="0" tIns="0" rIns="0" bIns="0" rtlCol="0" anchor="t"/>
          <a:lstStyle/>
          <a:p>
            <a:pPr algn="ctr">
              <a:lnSpc>
                <a:spcPts val="1814"/>
              </a:lnSpc>
              <a:buNone/>
            </a:pPr>
            <a:r>
              <a:rPr lang="en-US" sz="2400" dirty="0">
                <a:solidFill>
                  <a:srgbClr val="2A2921"/>
                </a:solidFill>
                <a:ea typeface="Montserrat" pitchFamily="34" charset="-122"/>
                <a:cs typeface="Montserrat" pitchFamily="34" charset="-120"/>
              </a:rPr>
              <a:t>Quality Assurance </a:t>
            </a:r>
            <a:endParaRPr lang="en-US" sz="2400" dirty="0"/>
          </a:p>
        </p:txBody>
      </p:sp>
      <p:sp>
        <p:nvSpPr>
          <p:cNvPr id="10" name="Object 9"/>
          <p:cNvSpPr/>
          <p:nvPr/>
        </p:nvSpPr>
        <p:spPr>
          <a:xfrm>
            <a:off x="6532992" y="4207268"/>
            <a:ext cx="2388273" cy="1644892"/>
          </a:xfrm>
          <a:prstGeom prst="rect">
            <a:avLst/>
          </a:prstGeom>
          <a:noFill/>
        </p:spPr>
        <p:txBody>
          <a:bodyPr wrap="square" lIns="0" tIns="0" rIns="0" bIns="0" rtlCol="0" anchor="t"/>
          <a:lstStyle/>
          <a:p>
            <a:pPr algn="ctr">
              <a:lnSpc>
                <a:spcPts val="1680"/>
              </a:lnSpc>
              <a:spcBef>
                <a:spcPts val="663"/>
              </a:spcBef>
              <a:buNone/>
            </a:pPr>
            <a:r>
              <a:rPr lang="en-US" dirty="0">
                <a:solidFill>
                  <a:srgbClr val="5A5A4C"/>
                </a:solidFill>
                <a:ea typeface="Montserrat" pitchFamily="34" charset="-122"/>
                <a:cs typeface="Montserrat" pitchFamily="34" charset="-120"/>
              </a:rPr>
              <a:t>Monitors programming </a:t>
            </a:r>
            <a:r>
              <a:rPr lang="en-US" dirty="0">
                <a:solidFill>
                  <a:srgbClr val="5A5A4C"/>
                </a:solidFill>
              </a:rPr>
              <a:t>through External Quality Assurance Processes (EQAP) of Internal Quality Assurance Processes (IQAP)</a:t>
            </a:r>
          </a:p>
        </p:txBody>
      </p:sp>
      <p:pic>
        <p:nvPicPr>
          <p:cNvPr id="11" name="Object 10"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004238" y="1900681"/>
            <a:ext cx="1152237" cy="933217"/>
          </a:xfrm>
          <a:prstGeom prst="rect">
            <a:avLst/>
          </a:prstGeom>
        </p:spPr>
      </p:pic>
      <p:sp>
        <p:nvSpPr>
          <p:cNvPr id="12" name="Object 11"/>
          <p:cNvSpPr/>
          <p:nvPr/>
        </p:nvSpPr>
        <p:spPr>
          <a:xfrm>
            <a:off x="9644824" y="3444900"/>
            <a:ext cx="2042602" cy="230328"/>
          </a:xfrm>
          <a:prstGeom prst="rect">
            <a:avLst/>
          </a:prstGeom>
          <a:noFill/>
        </p:spPr>
        <p:txBody>
          <a:bodyPr wrap="square" lIns="0" tIns="0" rIns="0" bIns="0" rtlCol="0" anchor="t"/>
          <a:lstStyle/>
          <a:p>
            <a:pPr algn="ctr">
              <a:lnSpc>
                <a:spcPts val="1814"/>
              </a:lnSpc>
              <a:buNone/>
            </a:pPr>
            <a:r>
              <a:rPr lang="en-US" sz="2400" dirty="0">
                <a:solidFill>
                  <a:srgbClr val="2A2921"/>
                </a:solidFill>
                <a:ea typeface="Montserrat" pitchFamily="34" charset="-122"/>
                <a:cs typeface="Montserrat" pitchFamily="34" charset="-120"/>
              </a:rPr>
              <a:t>Recognition</a:t>
            </a:r>
            <a:endParaRPr lang="en-US" sz="2400" dirty="0"/>
          </a:p>
        </p:txBody>
      </p:sp>
      <p:sp>
        <p:nvSpPr>
          <p:cNvPr id="13" name="Object 12"/>
          <p:cNvSpPr/>
          <p:nvPr/>
        </p:nvSpPr>
        <p:spPr>
          <a:xfrm>
            <a:off x="9644824" y="4207267"/>
            <a:ext cx="2042602" cy="426435"/>
          </a:xfrm>
          <a:prstGeom prst="rect">
            <a:avLst/>
          </a:prstGeom>
          <a:noFill/>
        </p:spPr>
        <p:txBody>
          <a:bodyPr wrap="square" lIns="0" tIns="0" rIns="0" bIns="0" rtlCol="0" anchor="t"/>
          <a:lstStyle/>
          <a:p>
            <a:pPr algn="ctr">
              <a:lnSpc>
                <a:spcPts val="1680"/>
              </a:lnSpc>
              <a:spcBef>
                <a:spcPts val="663"/>
              </a:spcBef>
              <a:buNone/>
            </a:pPr>
            <a:r>
              <a:rPr lang="en-US" dirty="0">
                <a:solidFill>
                  <a:srgbClr val="5A5A4C"/>
                </a:solidFill>
                <a:ea typeface="Montserrat" pitchFamily="34" charset="-122"/>
                <a:cs typeface="Montserrat" pitchFamily="34" charset="-120"/>
              </a:rPr>
              <a:t>Demonstrates and legitimizes achievments</a:t>
            </a:r>
            <a:endParaRPr lang="en-US" dirty="0"/>
          </a:p>
        </p:txBody>
      </p:sp>
      <p:cxnSp>
        <p:nvCxnSpPr>
          <p:cNvPr id="16" name="Straight Connector 15">
            <a:extLst>
              <a:ext uri="{FF2B5EF4-FFF2-40B4-BE49-F238E27FC236}">
                <a16:creationId xmlns:a16="http://schemas.microsoft.com/office/drawing/2014/main" id="{14E676EA-CF23-4A4E-B0DD-865E45EE4F64}"/>
              </a:ext>
            </a:extLst>
          </p:cNvPr>
          <p:cNvCxnSpPr/>
          <p:nvPr/>
        </p:nvCxnSpPr>
        <p:spPr>
          <a:xfrm>
            <a:off x="2814208" y="3066757"/>
            <a:ext cx="90314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D6CCC05-E212-4CD0-98EC-464763BD949A}"/>
              </a:ext>
            </a:extLst>
          </p:cNvPr>
          <p:cNvCxnSpPr/>
          <p:nvPr/>
        </p:nvCxnSpPr>
        <p:spPr>
          <a:xfrm>
            <a:off x="6096000" y="3066757"/>
            <a:ext cx="0" cy="2883877"/>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9351C76-699B-4100-8CC1-A67591DE8250}"/>
              </a:ext>
            </a:extLst>
          </p:cNvPr>
          <p:cNvCxnSpPr/>
          <p:nvPr/>
        </p:nvCxnSpPr>
        <p:spPr>
          <a:xfrm>
            <a:off x="9439422" y="3066757"/>
            <a:ext cx="0" cy="2785403"/>
          </a:xfrm>
          <a:prstGeom prst="line">
            <a:avLst/>
          </a:prstGeom>
        </p:spPr>
        <p:style>
          <a:lnRef idx="1">
            <a:schemeClr val="accent1"/>
          </a:lnRef>
          <a:fillRef idx="0">
            <a:schemeClr val="accent1"/>
          </a:fillRef>
          <a:effectRef idx="0">
            <a:schemeClr val="accent1"/>
          </a:effectRef>
          <a:fontRef idx="minor">
            <a:schemeClr val="tx1"/>
          </a:fontRef>
        </p:style>
      </p:cxnSp>
      <p:sp>
        <p:nvSpPr>
          <p:cNvPr id="14" name="Object 1">
            <a:extLst>
              <a:ext uri="{FF2B5EF4-FFF2-40B4-BE49-F238E27FC236}">
                <a16:creationId xmlns:a16="http://schemas.microsoft.com/office/drawing/2014/main" id="{19E8251A-2E02-4F88-2090-8829CEC2EE9D}"/>
              </a:ext>
            </a:extLst>
          </p:cNvPr>
          <p:cNvSpPr/>
          <p:nvPr/>
        </p:nvSpPr>
        <p:spPr>
          <a:xfrm>
            <a:off x="0" y="0"/>
            <a:ext cx="12188956" cy="1237940"/>
          </a:xfrm>
          <a:prstGeom prst="rect">
            <a:avLst/>
          </a:prstGeom>
          <a:solidFill>
            <a:srgbClr val="14558C"/>
          </a:solidFill>
        </p:spPr>
        <p:txBody>
          <a:bodyPr/>
          <a:lstStyle/>
          <a:p>
            <a:endParaRPr lang="en-CA" dirty="0"/>
          </a:p>
        </p:txBody>
      </p:sp>
      <p:sp>
        <p:nvSpPr>
          <p:cNvPr id="15" name="Object 2">
            <a:extLst>
              <a:ext uri="{FF2B5EF4-FFF2-40B4-BE49-F238E27FC236}">
                <a16:creationId xmlns:a16="http://schemas.microsoft.com/office/drawing/2014/main" id="{A8F32AB1-DFF7-11E4-0012-A016505740FE}"/>
              </a:ext>
            </a:extLst>
          </p:cNvPr>
          <p:cNvSpPr/>
          <p:nvPr/>
        </p:nvSpPr>
        <p:spPr>
          <a:xfrm>
            <a:off x="0" y="366890"/>
            <a:ext cx="12188901" cy="509831"/>
          </a:xfrm>
          <a:prstGeom prst="rect">
            <a:avLst/>
          </a:prstGeom>
          <a:noFill/>
        </p:spPr>
        <p:txBody>
          <a:bodyPr wrap="square" lIns="0" tIns="0" rIns="0" bIns="0" rtlCol="0" anchor="t"/>
          <a:lstStyle/>
          <a:p>
            <a:pPr algn="ctr">
              <a:lnSpc>
                <a:spcPts val="4016"/>
              </a:lnSpc>
              <a:buNone/>
            </a:pPr>
            <a:r>
              <a:rPr lang="en-US" sz="3188" dirty="0">
                <a:solidFill>
                  <a:srgbClr val="FFFFFF"/>
                </a:solidFill>
                <a:latin typeface="Montserrat" pitchFamily="34" charset="0"/>
                <a:ea typeface="Montserrat" pitchFamily="34" charset="-122"/>
                <a:cs typeface="Montserrat" pitchFamily="34" charset="-120"/>
              </a:rPr>
              <a:t>The proposed Ontario Micro-credential (OMC) Framework</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rgbClr val="F5F5F5"/>
        </a:solidFill>
        <a:effectLst/>
      </p:bgPr>
    </p:bg>
    <p:spTree>
      <p:nvGrpSpPr>
        <p:cNvPr id="1" name=""/>
        <p:cNvGrpSpPr/>
        <p:nvPr/>
      </p:nvGrpSpPr>
      <p:grpSpPr>
        <a:xfrm>
          <a:off x="0" y="0"/>
          <a:ext cx="0" cy="0"/>
          <a:chOff x="0" y="0"/>
          <a:chExt cx="0" cy="0"/>
        </a:xfrm>
      </p:grpSpPr>
      <p:sp>
        <p:nvSpPr>
          <p:cNvPr id="2" name="Object 1"/>
          <p:cNvSpPr/>
          <p:nvPr/>
        </p:nvSpPr>
        <p:spPr>
          <a:xfrm>
            <a:off x="3780121" y="377827"/>
            <a:ext cx="8310380" cy="458836"/>
          </a:xfrm>
          <a:prstGeom prst="rect">
            <a:avLst/>
          </a:prstGeom>
          <a:noFill/>
        </p:spPr>
        <p:txBody>
          <a:bodyPr wrap="square" lIns="0" tIns="0" rIns="0" bIns="0" rtlCol="0" anchor="t"/>
          <a:lstStyle/>
          <a:p>
            <a:pPr algn="ctr">
              <a:lnSpc>
                <a:spcPts val="3615"/>
              </a:lnSpc>
              <a:buNone/>
            </a:pPr>
            <a:r>
              <a:rPr lang="en-US" sz="3000" dirty="0">
                <a:solidFill>
                  <a:srgbClr val="000000"/>
                </a:solidFill>
                <a:latin typeface="Montserrat" pitchFamily="34" charset="0"/>
                <a:ea typeface="Montserrat" pitchFamily="34" charset="-122"/>
                <a:cs typeface="Montserrat" pitchFamily="34" charset="-120"/>
              </a:rPr>
              <a:t>Program Standards (Non-Degrees)</a:t>
            </a:r>
            <a:endParaRPr lang="en-US" sz="3000" dirty="0"/>
          </a:p>
        </p:txBody>
      </p:sp>
      <p:sp>
        <p:nvSpPr>
          <p:cNvPr id="3" name="Object 2"/>
          <p:cNvSpPr/>
          <p:nvPr/>
        </p:nvSpPr>
        <p:spPr>
          <a:xfrm>
            <a:off x="3780121" y="951880"/>
            <a:ext cx="8310380" cy="266679"/>
          </a:xfrm>
          <a:prstGeom prst="rect">
            <a:avLst/>
          </a:prstGeom>
          <a:noFill/>
        </p:spPr>
        <p:txBody>
          <a:bodyPr wrap="square" lIns="0" tIns="0" rIns="0" bIns="0" rtlCol="0" anchor="t"/>
          <a:lstStyle/>
          <a:p>
            <a:pPr algn="ctr">
              <a:lnSpc>
                <a:spcPts val="2100"/>
              </a:lnSpc>
              <a:spcBef>
                <a:spcPts val="890"/>
              </a:spcBef>
              <a:buNone/>
            </a:pPr>
            <a:r>
              <a:rPr lang="en-US" sz="1600" dirty="0">
                <a:solidFill>
                  <a:srgbClr val="000000"/>
                </a:solidFill>
                <a:latin typeface="Montserrat" pitchFamily="34" charset="0"/>
                <a:ea typeface="Montserrat" pitchFamily="34" charset="-122"/>
                <a:cs typeface="Montserrat" pitchFamily="34" charset="-120"/>
              </a:rPr>
              <a:t>What is a Program Standard?</a:t>
            </a:r>
            <a:endParaRPr lang="en-US" sz="1600" dirty="0"/>
          </a:p>
        </p:txBody>
      </p:sp>
      <p:pic>
        <p:nvPicPr>
          <p:cNvPr id="4" name="Object 3" descr="preencoded.png"/>
          <p:cNvPicPr>
            <a:picLocks noChangeAspect="1"/>
          </p:cNvPicPr>
          <p:nvPr/>
        </p:nvPicPr>
        <p:blipFill>
          <a:blip r:embed="rId3"/>
          <a:srcRect l="29839" r="29839"/>
          <a:stretch/>
        </p:blipFill>
        <p:spPr>
          <a:xfrm>
            <a:off x="0" y="0"/>
            <a:ext cx="3691257" cy="6865808"/>
          </a:xfrm>
          <a:prstGeom prst="rect">
            <a:avLst/>
          </a:prstGeom>
        </p:spPr>
      </p:pic>
      <p:sp>
        <p:nvSpPr>
          <p:cNvPr id="5" name="Object 4"/>
          <p:cNvSpPr/>
          <p:nvPr/>
        </p:nvSpPr>
        <p:spPr>
          <a:xfrm>
            <a:off x="3884898" y="1554569"/>
            <a:ext cx="8100826" cy="4715401"/>
          </a:xfrm>
          <a:prstGeom prst="rect">
            <a:avLst/>
          </a:prstGeom>
          <a:noFill/>
        </p:spPr>
        <p:txBody>
          <a:bodyPr wrap="square" lIns="0" tIns="0" rIns="0" bIns="0" rtlCol="0" anchor="t"/>
          <a:lstStyle/>
          <a:p>
            <a:pPr marL="242900" indent="-242900" algn="l">
              <a:lnSpc>
                <a:spcPts val="2449"/>
              </a:lnSpc>
              <a:buSzPct val="100000"/>
              <a:buChar char="•"/>
            </a:pPr>
            <a:r>
              <a:rPr lang="en-US" sz="2000" dirty="0">
                <a:solidFill>
                  <a:srgbClr val="000000"/>
                </a:solidFill>
                <a:latin typeface="Montserrat" pitchFamily="34" charset="0"/>
                <a:ea typeface="Montserrat" pitchFamily="34" charset="-122"/>
                <a:cs typeface="Montserrat" pitchFamily="34" charset="-120"/>
              </a:rPr>
              <a:t>Program standards are developed by the Ministry and outlines the minimum expectations of non-degree programs (e.g., Personal Support Worker).</a:t>
            </a:r>
          </a:p>
          <a:p>
            <a:pPr marL="242900" indent="-242900" algn="l">
              <a:lnSpc>
                <a:spcPts val="2449"/>
              </a:lnSpc>
              <a:spcBef>
                <a:spcPts val="1800"/>
              </a:spcBef>
              <a:buSzPct val="100000"/>
              <a:buChar char="•"/>
            </a:pPr>
            <a:r>
              <a:rPr lang="en-CA" sz="2000" dirty="0">
                <a:solidFill>
                  <a:srgbClr val="000000"/>
                </a:solidFill>
                <a:latin typeface="Montserrat" pitchFamily="34" charset="0"/>
                <a:ea typeface="Montserrat" pitchFamily="34" charset="-122"/>
                <a:cs typeface="Montserrat" pitchFamily="34" charset="-120"/>
              </a:rPr>
              <a:t>Program standards promote consistency in education/training outcomes across all public colleges (and in some cases, career colleges, school boards and Indigenous Institutes)</a:t>
            </a:r>
            <a:r>
              <a:rPr lang="en-US" sz="2000" dirty="0">
                <a:solidFill>
                  <a:srgbClr val="000000"/>
                </a:solidFill>
                <a:latin typeface="Montserrat" pitchFamily="34" charset="0"/>
                <a:ea typeface="Montserrat" pitchFamily="34" charset="-122"/>
                <a:cs typeface="Montserrat" pitchFamily="34" charset="-120"/>
              </a:rPr>
              <a:t>.</a:t>
            </a:r>
          </a:p>
        </p:txBody>
      </p:sp>
      <p:sp>
        <p:nvSpPr>
          <p:cNvPr id="6" name="Text Placeholder 9">
            <a:extLst>
              <a:ext uri="{FF2B5EF4-FFF2-40B4-BE49-F238E27FC236}">
                <a16:creationId xmlns:a16="http://schemas.microsoft.com/office/drawing/2014/main" id="{604EE132-6488-F856-461B-A1B0C2ECCE1C}"/>
              </a:ext>
            </a:extLst>
          </p:cNvPr>
          <p:cNvSpPr txBox="1">
            <a:spLocks/>
          </p:cNvSpPr>
          <p:nvPr/>
        </p:nvSpPr>
        <p:spPr>
          <a:xfrm>
            <a:off x="7935311" y="3912270"/>
            <a:ext cx="3240000" cy="900000"/>
          </a:xfrm>
          <a:prstGeom prst="rect">
            <a:avLst/>
          </a:prstGeom>
          <a:solidFill>
            <a:schemeClr val="tx2"/>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sz="1800" b="1" dirty="0">
                <a:solidFill>
                  <a:schemeClr val="tx1"/>
                </a:solidFill>
                <a:latin typeface="Montserrat" panose="00000500000000000000" pitchFamily="2" charset="0"/>
                <a:cs typeface="Arial" panose="020B0604020202020204" pitchFamily="34" charset="0"/>
              </a:rPr>
              <a:t>1. Vocational Learning  Outcomes </a:t>
            </a:r>
            <a:r>
              <a:rPr lang="en-CA" sz="1800" dirty="0">
                <a:solidFill>
                  <a:schemeClr val="tx1"/>
                </a:solidFill>
                <a:latin typeface="Montserrat" panose="00000500000000000000" pitchFamily="2" charset="0"/>
                <a:cs typeface="Arial" panose="020B0604020202020204" pitchFamily="34" charset="0"/>
              </a:rPr>
              <a:t>– specific to program.</a:t>
            </a:r>
          </a:p>
        </p:txBody>
      </p:sp>
      <p:sp>
        <p:nvSpPr>
          <p:cNvPr id="7" name="Content Placeholder 10">
            <a:extLst>
              <a:ext uri="{FF2B5EF4-FFF2-40B4-BE49-F238E27FC236}">
                <a16:creationId xmlns:a16="http://schemas.microsoft.com/office/drawing/2014/main" id="{DF36CDF4-3449-3B38-66BF-4F413E288EA9}"/>
              </a:ext>
            </a:extLst>
          </p:cNvPr>
          <p:cNvSpPr txBox="1">
            <a:spLocks/>
          </p:cNvSpPr>
          <p:nvPr/>
        </p:nvSpPr>
        <p:spPr>
          <a:xfrm>
            <a:off x="7935311" y="4885486"/>
            <a:ext cx="3240000" cy="900000"/>
          </a:xfrm>
          <a:prstGeom prst="rect">
            <a:avLst/>
          </a:prstGeom>
          <a:solidFill>
            <a:schemeClr val="tx2"/>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sz="1800" b="1" dirty="0">
                <a:latin typeface="Montserrat" panose="00000500000000000000" pitchFamily="2" charset="0"/>
                <a:cs typeface="Arial" panose="020B0604020202020204" pitchFamily="34" charset="0"/>
              </a:rPr>
              <a:t>2.</a:t>
            </a:r>
            <a:r>
              <a:rPr lang="en-CA" sz="1800" dirty="0">
                <a:latin typeface="Montserrat" panose="00000500000000000000" pitchFamily="2" charset="0"/>
                <a:cs typeface="Arial" panose="020B0604020202020204" pitchFamily="34" charset="0"/>
              </a:rPr>
              <a:t> </a:t>
            </a:r>
            <a:r>
              <a:rPr lang="en-CA" sz="1800" b="1" dirty="0">
                <a:latin typeface="Montserrat" panose="00000500000000000000" pitchFamily="2" charset="0"/>
                <a:cs typeface="Arial" panose="020B0604020202020204" pitchFamily="34" charset="0"/>
              </a:rPr>
              <a:t>Essential Employability Skills </a:t>
            </a:r>
          </a:p>
        </p:txBody>
      </p:sp>
      <p:sp>
        <p:nvSpPr>
          <p:cNvPr id="8" name="Content Placeholder 11">
            <a:extLst>
              <a:ext uri="{FF2B5EF4-FFF2-40B4-BE49-F238E27FC236}">
                <a16:creationId xmlns:a16="http://schemas.microsoft.com/office/drawing/2014/main" id="{CEEBEE62-2D62-2BB1-F497-4342D24EC439}"/>
              </a:ext>
            </a:extLst>
          </p:cNvPr>
          <p:cNvSpPr txBox="1">
            <a:spLocks/>
          </p:cNvSpPr>
          <p:nvPr/>
        </p:nvSpPr>
        <p:spPr>
          <a:xfrm>
            <a:off x="7935311" y="5857761"/>
            <a:ext cx="3240000" cy="900000"/>
          </a:xfrm>
          <a:prstGeom prst="rect">
            <a:avLst/>
          </a:prstGeom>
          <a:solidFill>
            <a:schemeClr val="tx2"/>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sz="1800" b="1" dirty="0">
                <a:latin typeface="Montserrat" panose="00000500000000000000" pitchFamily="2" charset="0"/>
                <a:cs typeface="Arial" panose="020B0604020202020204" pitchFamily="34" charset="0"/>
              </a:rPr>
              <a:t>3.</a:t>
            </a:r>
            <a:r>
              <a:rPr lang="en-CA" sz="1800" dirty="0">
                <a:latin typeface="Montserrat" panose="00000500000000000000" pitchFamily="2" charset="0"/>
                <a:cs typeface="Arial" panose="020B0604020202020204" pitchFamily="34" charset="0"/>
              </a:rPr>
              <a:t> </a:t>
            </a:r>
            <a:r>
              <a:rPr lang="en-CA" sz="1800" b="1" dirty="0">
                <a:latin typeface="Montserrat" panose="00000500000000000000" pitchFamily="2" charset="0"/>
                <a:cs typeface="Arial" panose="020B0604020202020204" pitchFamily="34" charset="0"/>
              </a:rPr>
              <a:t>General Education Requirements</a:t>
            </a:r>
            <a:endParaRPr lang="en-CA" sz="1800" dirty="0">
              <a:latin typeface="Montserrat" panose="00000500000000000000" pitchFamily="2" charset="0"/>
              <a:cs typeface="Arial" panose="020B0604020202020204" pitchFamily="34" charset="0"/>
            </a:endParaRPr>
          </a:p>
        </p:txBody>
      </p:sp>
      <p:sp>
        <p:nvSpPr>
          <p:cNvPr id="9" name="TextBox 8">
            <a:extLst>
              <a:ext uri="{FF2B5EF4-FFF2-40B4-BE49-F238E27FC236}">
                <a16:creationId xmlns:a16="http://schemas.microsoft.com/office/drawing/2014/main" id="{9AFEBBC8-FCC0-7909-D041-4B848CCCD6C0}"/>
              </a:ext>
            </a:extLst>
          </p:cNvPr>
          <p:cNvSpPr txBox="1"/>
          <p:nvPr/>
        </p:nvSpPr>
        <p:spPr>
          <a:xfrm>
            <a:off x="4644589" y="4735321"/>
            <a:ext cx="1791997" cy="1200329"/>
          </a:xfrm>
          <a:prstGeom prst="rect">
            <a:avLst/>
          </a:prstGeom>
          <a:solidFill>
            <a:schemeClr val="tx2"/>
          </a:solidFill>
        </p:spPr>
        <p:txBody>
          <a:bodyPr vert="horz" wrap="square" rtlCol="0">
            <a:spAutoFit/>
          </a:bodyPr>
          <a:lstStyle/>
          <a:p>
            <a:pPr algn="ctr"/>
            <a:r>
              <a:rPr lang="en-US" b="1" dirty="0">
                <a:latin typeface="Montserrat" panose="00000500000000000000" pitchFamily="2" charset="0"/>
              </a:rPr>
              <a:t>Three Components of a Program Standard</a:t>
            </a:r>
            <a:endParaRPr lang="en-CA" b="1" dirty="0">
              <a:latin typeface="Montserrat" panose="00000500000000000000" pitchFamily="2" charset="0"/>
            </a:endParaRPr>
          </a:p>
        </p:txBody>
      </p:sp>
      <p:cxnSp>
        <p:nvCxnSpPr>
          <p:cNvPr id="11" name="Straight Arrow Connector 10">
            <a:extLst>
              <a:ext uri="{FF2B5EF4-FFF2-40B4-BE49-F238E27FC236}">
                <a16:creationId xmlns:a16="http://schemas.microsoft.com/office/drawing/2014/main" id="{A58E9DA6-0F3E-7F2C-60EB-728B2AE51876}"/>
              </a:ext>
            </a:extLst>
          </p:cNvPr>
          <p:cNvCxnSpPr>
            <a:cxnSpLocks/>
            <a:stCxn id="9" idx="3"/>
            <a:endCxn id="6" idx="1"/>
          </p:cNvCxnSpPr>
          <p:nvPr/>
        </p:nvCxnSpPr>
        <p:spPr>
          <a:xfrm flipV="1">
            <a:off x="6436586" y="4362270"/>
            <a:ext cx="1498725" cy="97321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C6CA1D7-629B-FAB9-68D0-3414DBD33247}"/>
              </a:ext>
            </a:extLst>
          </p:cNvPr>
          <p:cNvCxnSpPr>
            <a:stCxn id="9" idx="3"/>
            <a:endCxn id="7" idx="1"/>
          </p:cNvCxnSpPr>
          <p:nvPr/>
        </p:nvCxnSpPr>
        <p:spPr>
          <a:xfrm>
            <a:off x="6436586" y="5335486"/>
            <a:ext cx="1498725"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5A640C6-A006-414E-E222-0552FD067CDC}"/>
              </a:ext>
            </a:extLst>
          </p:cNvPr>
          <p:cNvCxnSpPr>
            <a:stCxn id="9" idx="3"/>
            <a:endCxn id="8" idx="1"/>
          </p:cNvCxnSpPr>
          <p:nvPr/>
        </p:nvCxnSpPr>
        <p:spPr>
          <a:xfrm>
            <a:off x="6436586" y="5335486"/>
            <a:ext cx="1498725" cy="97227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solidFill>
          <a:srgbClr val="F5F5F5"/>
        </a:solidFill>
        <a:effectLst/>
      </p:bgPr>
    </p:bg>
    <p:spTree>
      <p:nvGrpSpPr>
        <p:cNvPr id="1" name=""/>
        <p:cNvGrpSpPr/>
        <p:nvPr/>
      </p:nvGrpSpPr>
      <p:grpSpPr>
        <a:xfrm>
          <a:off x="0" y="0"/>
          <a:ext cx="0" cy="0"/>
          <a:chOff x="0" y="0"/>
          <a:chExt cx="0" cy="0"/>
        </a:xfrm>
      </p:grpSpPr>
      <p:sp>
        <p:nvSpPr>
          <p:cNvPr id="2" name="Object 1"/>
          <p:cNvSpPr/>
          <p:nvPr/>
        </p:nvSpPr>
        <p:spPr>
          <a:xfrm>
            <a:off x="3780121" y="377827"/>
            <a:ext cx="8310380" cy="458836"/>
          </a:xfrm>
          <a:prstGeom prst="rect">
            <a:avLst/>
          </a:prstGeom>
          <a:noFill/>
        </p:spPr>
        <p:txBody>
          <a:bodyPr wrap="square" lIns="0" tIns="0" rIns="0" bIns="0" rtlCol="0" anchor="t"/>
          <a:lstStyle/>
          <a:p>
            <a:pPr algn="ctr">
              <a:lnSpc>
                <a:spcPts val="3615"/>
              </a:lnSpc>
              <a:buNone/>
            </a:pPr>
            <a:r>
              <a:rPr lang="en-US" sz="3000" dirty="0">
                <a:solidFill>
                  <a:srgbClr val="000000"/>
                </a:solidFill>
                <a:latin typeface="Montserrat" pitchFamily="34" charset="0"/>
                <a:ea typeface="Montserrat" pitchFamily="34" charset="-122"/>
                <a:cs typeface="Montserrat" pitchFamily="34" charset="-120"/>
              </a:rPr>
              <a:t>Program Standards (Non-Degrees)</a:t>
            </a:r>
            <a:endParaRPr lang="en-US" sz="3000" dirty="0"/>
          </a:p>
        </p:txBody>
      </p:sp>
      <p:sp>
        <p:nvSpPr>
          <p:cNvPr id="3" name="Object 2"/>
          <p:cNvSpPr/>
          <p:nvPr/>
        </p:nvSpPr>
        <p:spPr>
          <a:xfrm>
            <a:off x="3780121" y="951880"/>
            <a:ext cx="8310380" cy="266679"/>
          </a:xfrm>
          <a:prstGeom prst="rect">
            <a:avLst/>
          </a:prstGeom>
          <a:noFill/>
        </p:spPr>
        <p:txBody>
          <a:bodyPr wrap="square" lIns="0" tIns="0" rIns="0" bIns="0" rtlCol="0" anchor="t"/>
          <a:lstStyle/>
          <a:p>
            <a:pPr algn="ctr">
              <a:lnSpc>
                <a:spcPts val="2100"/>
              </a:lnSpc>
              <a:spcBef>
                <a:spcPts val="890"/>
              </a:spcBef>
              <a:buNone/>
            </a:pPr>
            <a:r>
              <a:rPr lang="en-US" sz="1600" dirty="0">
                <a:solidFill>
                  <a:srgbClr val="000000"/>
                </a:solidFill>
                <a:latin typeface="Montserrat" pitchFamily="34" charset="0"/>
                <a:ea typeface="Montserrat" pitchFamily="34" charset="-122"/>
                <a:cs typeface="Montserrat" pitchFamily="34" charset="-120"/>
              </a:rPr>
              <a:t>Background</a:t>
            </a:r>
            <a:endParaRPr lang="en-US" sz="1600" dirty="0"/>
          </a:p>
        </p:txBody>
      </p:sp>
      <p:pic>
        <p:nvPicPr>
          <p:cNvPr id="4" name="Object 3" descr="preencoded.png"/>
          <p:cNvPicPr>
            <a:picLocks noChangeAspect="1"/>
          </p:cNvPicPr>
          <p:nvPr/>
        </p:nvPicPr>
        <p:blipFill>
          <a:blip r:embed="rId3"/>
          <a:srcRect l="29839" r="29839"/>
          <a:stretch/>
        </p:blipFill>
        <p:spPr>
          <a:xfrm>
            <a:off x="0" y="0"/>
            <a:ext cx="3691257" cy="6865808"/>
          </a:xfrm>
          <a:prstGeom prst="rect">
            <a:avLst/>
          </a:prstGeom>
        </p:spPr>
      </p:pic>
      <p:sp>
        <p:nvSpPr>
          <p:cNvPr id="5" name="Object 4"/>
          <p:cNvSpPr/>
          <p:nvPr/>
        </p:nvSpPr>
        <p:spPr>
          <a:xfrm>
            <a:off x="3989675" y="1725283"/>
            <a:ext cx="8100826" cy="4754890"/>
          </a:xfrm>
          <a:prstGeom prst="rect">
            <a:avLst/>
          </a:prstGeom>
          <a:noFill/>
        </p:spPr>
        <p:txBody>
          <a:bodyPr wrap="square" lIns="0" tIns="0" rIns="0" bIns="0" rtlCol="0" anchor="t"/>
          <a:lstStyle/>
          <a:p>
            <a:pPr marL="242900" indent="-242900" algn="l">
              <a:lnSpc>
                <a:spcPts val="2042"/>
              </a:lnSpc>
              <a:spcBef>
                <a:spcPts val="1962"/>
              </a:spcBef>
              <a:buSzPct val="100000"/>
              <a:buChar char="•"/>
            </a:pPr>
            <a:r>
              <a:rPr lang="en-US" sz="2000" dirty="0">
                <a:solidFill>
                  <a:srgbClr val="000000"/>
                </a:solidFill>
                <a:latin typeface="Montserrat" pitchFamily="34" charset="0"/>
                <a:ea typeface="Montserrat" pitchFamily="34" charset="-122"/>
                <a:cs typeface="Montserrat" pitchFamily="34" charset="-120"/>
              </a:rPr>
              <a:t>There are 290 program standards (English and French) college programs that exist across several credential levels.</a:t>
            </a:r>
          </a:p>
          <a:p>
            <a:pPr marL="242900" indent="-242900">
              <a:lnSpc>
                <a:spcPts val="2042"/>
              </a:lnSpc>
              <a:spcBef>
                <a:spcPts val="1800"/>
              </a:spcBef>
              <a:buSzPct val="100000"/>
              <a:buChar char="•"/>
            </a:pPr>
            <a:r>
              <a:rPr lang="en-US" sz="2000" dirty="0">
                <a:solidFill>
                  <a:srgbClr val="000000"/>
                </a:solidFill>
                <a:latin typeface="Montserrat" pitchFamily="34" charset="0"/>
                <a:ea typeface="Montserrat" pitchFamily="34" charset="-122"/>
                <a:cs typeface="Montserrat" pitchFamily="34" charset="-120"/>
              </a:rPr>
              <a:t>Program standards are reviewed/developed in English and French concurrently.</a:t>
            </a:r>
          </a:p>
          <a:p>
            <a:pPr marL="242900" indent="-242900" algn="l">
              <a:lnSpc>
                <a:spcPts val="2449"/>
              </a:lnSpc>
              <a:spcBef>
                <a:spcPts val="1800"/>
              </a:spcBef>
              <a:buSzPct val="100000"/>
              <a:buChar char="•"/>
            </a:pPr>
            <a:r>
              <a:rPr lang="en-US" sz="2000" dirty="0">
                <a:solidFill>
                  <a:srgbClr val="000000"/>
                </a:solidFill>
                <a:latin typeface="Montserrat" pitchFamily="34" charset="0"/>
                <a:ea typeface="Montserrat" pitchFamily="34" charset="-122"/>
                <a:cs typeface="Montserrat" pitchFamily="34" charset="-120"/>
              </a:rPr>
              <a:t>Where they exist, program standards provide the basis for curriculum development in the college system by:</a:t>
            </a:r>
          </a:p>
          <a:p>
            <a:pPr marL="485800" lvl="1" indent="-242900" algn="l">
              <a:lnSpc>
                <a:spcPts val="1738"/>
              </a:lnSpc>
              <a:spcBef>
                <a:spcPts val="357"/>
              </a:spcBef>
              <a:buSzPct val="100000"/>
              <a:buChar char="•"/>
            </a:pPr>
            <a:r>
              <a:rPr lang="en-US" dirty="0">
                <a:solidFill>
                  <a:srgbClr val="000000"/>
                </a:solidFill>
                <a:latin typeface="Montserrat" pitchFamily="34" charset="0"/>
                <a:ea typeface="Montserrat" pitchFamily="34" charset="-122"/>
                <a:cs typeface="Montserrat" pitchFamily="34" charset="-120"/>
              </a:rPr>
              <a:t>Influencing the kinds of learning activities that program faculty design for students and how students are evaluated.</a:t>
            </a:r>
          </a:p>
          <a:p>
            <a:pPr marL="485800" lvl="1" indent="-242900" algn="l">
              <a:lnSpc>
                <a:spcPts val="1738"/>
              </a:lnSpc>
              <a:spcBef>
                <a:spcPts val="471"/>
              </a:spcBef>
              <a:buSzPct val="100000"/>
              <a:buChar char="•"/>
            </a:pPr>
            <a:r>
              <a:rPr lang="en-US" dirty="0">
                <a:solidFill>
                  <a:srgbClr val="000000"/>
                </a:solidFill>
                <a:latin typeface="Montserrat" pitchFamily="34" charset="0"/>
                <a:ea typeface="Montserrat" pitchFamily="34" charset="-122"/>
                <a:cs typeface="Montserrat" pitchFamily="34" charset="-120"/>
              </a:rPr>
              <a:t>Providing students with a clear indication of what they are expected to learn and demonstrate.</a:t>
            </a:r>
          </a:p>
          <a:p>
            <a:pPr marL="485800" lvl="1" indent="-242900" algn="l">
              <a:lnSpc>
                <a:spcPts val="1738"/>
              </a:lnSpc>
              <a:spcBef>
                <a:spcPts val="471"/>
              </a:spcBef>
              <a:buSzPct val="100000"/>
              <a:buChar char="•"/>
            </a:pPr>
            <a:r>
              <a:rPr lang="en-US" dirty="0">
                <a:solidFill>
                  <a:srgbClr val="000000"/>
                </a:solidFill>
                <a:latin typeface="Montserrat" pitchFamily="34" charset="0"/>
                <a:ea typeface="Montserrat" pitchFamily="34" charset="-122"/>
                <a:cs typeface="Montserrat" pitchFamily="34" charset="-120"/>
              </a:rPr>
              <a:t>Promoting accountability for program quality.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6">
    <p:bg>
      <p:bgPr>
        <a:solidFill>
          <a:srgbClr val="F5F5F5"/>
        </a:solidFill>
        <a:effectLst/>
      </p:bgPr>
    </p:bg>
    <p:spTree>
      <p:nvGrpSpPr>
        <p:cNvPr id="1" name=""/>
        <p:cNvGrpSpPr/>
        <p:nvPr/>
      </p:nvGrpSpPr>
      <p:grpSpPr>
        <a:xfrm>
          <a:off x="0" y="0"/>
          <a:ext cx="0" cy="0"/>
          <a:chOff x="0" y="0"/>
          <a:chExt cx="0" cy="0"/>
        </a:xfrm>
      </p:grpSpPr>
      <p:sp>
        <p:nvSpPr>
          <p:cNvPr id="2" name="Object 1"/>
          <p:cNvSpPr/>
          <p:nvPr/>
        </p:nvSpPr>
        <p:spPr>
          <a:xfrm>
            <a:off x="3780121" y="377827"/>
            <a:ext cx="8310380" cy="458836"/>
          </a:xfrm>
          <a:prstGeom prst="rect">
            <a:avLst/>
          </a:prstGeom>
          <a:noFill/>
        </p:spPr>
        <p:txBody>
          <a:bodyPr wrap="square" lIns="0" tIns="0" rIns="0" bIns="0" rtlCol="0" anchor="t"/>
          <a:lstStyle/>
          <a:p>
            <a:pPr algn="ctr">
              <a:lnSpc>
                <a:spcPts val="3615"/>
              </a:lnSpc>
              <a:buNone/>
            </a:pPr>
            <a:r>
              <a:rPr lang="en-US" sz="3000" dirty="0">
                <a:solidFill>
                  <a:srgbClr val="000000"/>
                </a:solidFill>
                <a:latin typeface="Montserrat" pitchFamily="34" charset="0"/>
                <a:ea typeface="Montserrat" pitchFamily="34" charset="-122"/>
                <a:cs typeface="Montserrat" pitchFamily="34" charset="-120"/>
              </a:rPr>
              <a:t>Program Standards (Non-Degrees)</a:t>
            </a:r>
            <a:endParaRPr lang="en-US" sz="3000" dirty="0"/>
          </a:p>
        </p:txBody>
      </p:sp>
      <p:sp>
        <p:nvSpPr>
          <p:cNvPr id="3" name="Object 2"/>
          <p:cNvSpPr/>
          <p:nvPr/>
        </p:nvSpPr>
        <p:spPr>
          <a:xfrm>
            <a:off x="3780121" y="951880"/>
            <a:ext cx="8310380" cy="266679"/>
          </a:xfrm>
          <a:prstGeom prst="rect">
            <a:avLst/>
          </a:prstGeom>
          <a:noFill/>
        </p:spPr>
        <p:txBody>
          <a:bodyPr wrap="square" lIns="0" tIns="0" rIns="0" bIns="0" rtlCol="0" anchor="t"/>
          <a:lstStyle/>
          <a:p>
            <a:pPr algn="ctr">
              <a:lnSpc>
                <a:spcPts val="2100"/>
              </a:lnSpc>
              <a:spcBef>
                <a:spcPts val="890"/>
              </a:spcBef>
              <a:buNone/>
            </a:pPr>
            <a:r>
              <a:rPr lang="en-US" sz="1600" dirty="0">
                <a:solidFill>
                  <a:srgbClr val="000000"/>
                </a:solidFill>
                <a:latin typeface="Montserrat" pitchFamily="34" charset="0"/>
                <a:ea typeface="Montserrat" pitchFamily="34" charset="-122"/>
                <a:cs typeface="Montserrat" pitchFamily="34" charset="-120"/>
              </a:rPr>
              <a:t>Developing and Updating Program Standards</a:t>
            </a:r>
            <a:endParaRPr lang="en-US" sz="1600" dirty="0"/>
          </a:p>
        </p:txBody>
      </p:sp>
      <p:pic>
        <p:nvPicPr>
          <p:cNvPr id="4" name="Object 3" descr="preencoded.png"/>
          <p:cNvPicPr>
            <a:picLocks noChangeAspect="1"/>
          </p:cNvPicPr>
          <p:nvPr/>
        </p:nvPicPr>
        <p:blipFill>
          <a:blip r:embed="rId3"/>
          <a:srcRect l="29839" r="29839"/>
          <a:stretch/>
        </p:blipFill>
        <p:spPr>
          <a:xfrm>
            <a:off x="0" y="0"/>
            <a:ext cx="3691257" cy="6865808"/>
          </a:xfrm>
          <a:prstGeom prst="rect">
            <a:avLst/>
          </a:prstGeom>
        </p:spPr>
      </p:pic>
      <p:sp>
        <p:nvSpPr>
          <p:cNvPr id="5" name="Object 4"/>
          <p:cNvSpPr/>
          <p:nvPr/>
        </p:nvSpPr>
        <p:spPr>
          <a:xfrm>
            <a:off x="3989675" y="1542183"/>
            <a:ext cx="8100826" cy="5051006"/>
          </a:xfrm>
          <a:prstGeom prst="rect">
            <a:avLst/>
          </a:prstGeom>
          <a:noFill/>
        </p:spPr>
        <p:txBody>
          <a:bodyPr wrap="square" lIns="0" tIns="0" rIns="0" bIns="0" rtlCol="0" anchor="t"/>
          <a:lstStyle/>
          <a:p>
            <a:pPr marL="242900" indent="-242900">
              <a:lnSpc>
                <a:spcPts val="2449"/>
              </a:lnSpc>
              <a:spcBef>
                <a:spcPts val="1800"/>
              </a:spcBef>
              <a:buSzPct val="100000"/>
              <a:buFontTx/>
              <a:buChar char="•"/>
            </a:pPr>
            <a:r>
              <a:rPr lang="en-US" sz="2000" dirty="0">
                <a:solidFill>
                  <a:srgbClr val="000000"/>
                </a:solidFill>
                <a:latin typeface="Montserrat" pitchFamily="34" charset="0"/>
                <a:ea typeface="Montserrat" pitchFamily="34" charset="-122"/>
                <a:cs typeface="Montserrat" pitchFamily="34" charset="-120"/>
              </a:rPr>
              <a:t>In the past few years, PEQAB has hired up to 15 Facilitators to conduct on average 30 program standards reviews per review cycle.</a:t>
            </a:r>
          </a:p>
          <a:p>
            <a:pPr marL="242900" indent="-242900">
              <a:lnSpc>
                <a:spcPts val="2449"/>
              </a:lnSpc>
              <a:spcBef>
                <a:spcPts val="1800"/>
              </a:spcBef>
              <a:buSzPct val="100000"/>
              <a:buFontTx/>
              <a:buChar char="•"/>
            </a:pPr>
            <a:r>
              <a:rPr lang="en-US" sz="2000" dirty="0">
                <a:solidFill>
                  <a:srgbClr val="1A1A1A"/>
                </a:solidFill>
                <a:latin typeface="Montserrat" pitchFamily="34" charset="0"/>
                <a:ea typeface="Montserrat" pitchFamily="34" charset="-122"/>
                <a:cs typeface="Montserrat" pitchFamily="34" charset="-120"/>
              </a:rPr>
              <a:t>A broad-based consultation process is used when developing or updating a program standard involving a wide range of stakeholders with a direct interest in the program area such as:</a:t>
            </a:r>
          </a:p>
          <a:p>
            <a:pPr marL="485800" lvl="1" indent="-242900" algn="l">
              <a:lnSpc>
                <a:spcPts val="1738"/>
              </a:lnSpc>
              <a:spcBef>
                <a:spcPts val="357"/>
              </a:spcBef>
              <a:buSzPct val="100000"/>
              <a:buChar char="•"/>
            </a:pPr>
            <a:r>
              <a:rPr lang="en-US" dirty="0">
                <a:solidFill>
                  <a:srgbClr val="1A1A1A"/>
                </a:solidFill>
                <a:latin typeface="Montserrat" pitchFamily="34" charset="0"/>
                <a:ea typeface="Montserrat" pitchFamily="34" charset="-122"/>
                <a:cs typeface="Montserrat" pitchFamily="34" charset="-120"/>
              </a:rPr>
              <a:t>Employers</a:t>
            </a:r>
          </a:p>
          <a:p>
            <a:pPr marL="485800" lvl="1" indent="-242900" algn="l">
              <a:lnSpc>
                <a:spcPts val="1738"/>
              </a:lnSpc>
              <a:spcBef>
                <a:spcPts val="471"/>
              </a:spcBef>
              <a:buSzPct val="100000"/>
              <a:buChar char="•"/>
            </a:pPr>
            <a:r>
              <a:rPr lang="en-US" dirty="0">
                <a:solidFill>
                  <a:srgbClr val="1A1A1A"/>
                </a:solidFill>
                <a:latin typeface="Montserrat" pitchFamily="34" charset="0"/>
                <a:ea typeface="Montserrat" pitchFamily="34" charset="-122"/>
                <a:cs typeface="Montserrat" pitchFamily="34" charset="-120"/>
              </a:rPr>
              <a:t>Professional Associations / Regulatory Bodies / Accreditors</a:t>
            </a:r>
          </a:p>
          <a:p>
            <a:pPr marL="485800" lvl="1" indent="-242900" algn="l">
              <a:lnSpc>
                <a:spcPts val="1738"/>
              </a:lnSpc>
              <a:spcBef>
                <a:spcPts val="471"/>
              </a:spcBef>
              <a:buSzPct val="100000"/>
              <a:buChar char="•"/>
            </a:pPr>
            <a:r>
              <a:rPr lang="en-US" dirty="0">
                <a:solidFill>
                  <a:srgbClr val="1A1A1A"/>
                </a:solidFill>
                <a:latin typeface="Montserrat" pitchFamily="34" charset="0"/>
                <a:ea typeface="Montserrat" pitchFamily="34" charset="-122"/>
                <a:cs typeface="Montserrat" pitchFamily="34" charset="-120"/>
              </a:rPr>
              <a:t>Other Ontario Ministry’s</a:t>
            </a:r>
          </a:p>
          <a:p>
            <a:pPr marL="485800" lvl="1" indent="-242900" algn="l">
              <a:lnSpc>
                <a:spcPts val="1738"/>
              </a:lnSpc>
              <a:spcBef>
                <a:spcPts val="471"/>
              </a:spcBef>
              <a:buSzPct val="100000"/>
              <a:buChar char="•"/>
            </a:pPr>
            <a:r>
              <a:rPr lang="en-US" dirty="0">
                <a:solidFill>
                  <a:srgbClr val="1A1A1A"/>
                </a:solidFill>
                <a:latin typeface="Montserrat" pitchFamily="34" charset="0"/>
                <a:ea typeface="Montserrat" pitchFamily="34" charset="-122"/>
                <a:cs typeface="Montserrat" pitchFamily="34" charset="-120"/>
              </a:rPr>
              <a:t>Current and past students</a:t>
            </a:r>
          </a:p>
          <a:p>
            <a:pPr marL="485800" lvl="1" indent="-242900" algn="l">
              <a:lnSpc>
                <a:spcPts val="1738"/>
              </a:lnSpc>
              <a:spcBef>
                <a:spcPts val="471"/>
              </a:spcBef>
              <a:buSzPct val="100000"/>
              <a:buChar char="•"/>
            </a:pPr>
            <a:r>
              <a:rPr lang="en-US" dirty="0">
                <a:solidFill>
                  <a:srgbClr val="1A1A1A"/>
                </a:solidFill>
                <a:latin typeface="Montserrat" pitchFamily="34" charset="0"/>
                <a:ea typeface="Montserrat" pitchFamily="34" charset="-122"/>
                <a:cs typeface="Montserrat" pitchFamily="34" charset="-120"/>
              </a:rPr>
              <a:t>College faculty / administrators / curriculum developers</a:t>
            </a:r>
          </a:p>
          <a:p>
            <a:pPr marL="242900" indent="-242900" algn="l">
              <a:lnSpc>
                <a:spcPts val="2449"/>
              </a:lnSpc>
              <a:spcBef>
                <a:spcPts val="1800"/>
              </a:spcBef>
              <a:buSzPct val="100000"/>
              <a:buChar char="•"/>
            </a:pPr>
            <a:r>
              <a:rPr lang="en-US" sz="2000" dirty="0">
                <a:solidFill>
                  <a:srgbClr val="1A1A1A"/>
                </a:solidFill>
                <a:latin typeface="Montserrat" pitchFamily="34" charset="0"/>
                <a:ea typeface="Montserrat" pitchFamily="34" charset="-122"/>
                <a:cs typeface="Montserrat" pitchFamily="34" charset="-120"/>
              </a:rPr>
              <a:t>Program standards are validated by the </a:t>
            </a:r>
            <a:r>
              <a:rPr lang="en-US" sz="2000" u="sng" dirty="0">
                <a:solidFill>
                  <a:srgbClr val="11A9E2"/>
                </a:solidFill>
                <a:latin typeface="Montserrat" pitchFamily="34" charset="0"/>
                <a:ea typeface="Montserrat" pitchFamily="34" charset="-122"/>
                <a:cs typeface="Montserrat" pitchFamily="34" charset="-120"/>
                <a:hlinkClick r:id="rId4"/>
              </a:rPr>
              <a:t>Credential Validation Service (CVS)</a:t>
            </a:r>
            <a:r>
              <a:rPr lang="en-US" sz="2000" dirty="0">
                <a:solidFill>
                  <a:srgbClr val="1A1A1A"/>
                </a:solidFill>
                <a:latin typeface="Montserrat" pitchFamily="34" charset="0"/>
                <a:ea typeface="Montserrat" pitchFamily="34" charset="-122"/>
                <a:cs typeface="Montserrat" pitchFamily="34" charset="-120"/>
              </a:rPr>
              <a:t> and </a:t>
            </a:r>
            <a:r>
              <a:rPr lang="en-US" sz="2000" u="sng" dirty="0">
                <a:solidFill>
                  <a:srgbClr val="11A9E2"/>
                </a:solidFill>
                <a:latin typeface="Montserrat" pitchFamily="34" charset="0"/>
                <a:ea typeface="Montserrat" pitchFamily="34" charset="-122"/>
                <a:cs typeface="Montserrat" pitchFamily="34" charset="-120"/>
                <a:hlinkClick r:id="rId5"/>
              </a:rPr>
              <a:t>Skilled Trades Ontario </a:t>
            </a:r>
            <a:r>
              <a:rPr lang="en-US" sz="2000" dirty="0">
                <a:solidFill>
                  <a:srgbClr val="1A1A1A"/>
                </a:solidFill>
                <a:latin typeface="Montserrat" pitchFamily="34" charset="0"/>
                <a:ea typeface="Montserrat" pitchFamily="34" charset="-122"/>
                <a:cs typeface="Montserrat" pitchFamily="34" charset="-120"/>
              </a:rPr>
              <a:t>for apprenticeship programs.</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2" descr="preencoded.png"/>
          <p:cNvPicPr>
            <a:picLocks noChangeAspect="1"/>
          </p:cNvPicPr>
          <p:nvPr/>
        </p:nvPicPr>
        <p:blipFill>
          <a:blip r:embed="rId3"/>
          <a:srcRect l="30497" t="6643" r="30497" b="6643"/>
          <a:stretch/>
        </p:blipFill>
        <p:spPr>
          <a:xfrm>
            <a:off x="7463068" y="472227"/>
            <a:ext cx="4728932" cy="5913546"/>
          </a:xfrm>
          <a:prstGeom prst="rect">
            <a:avLst/>
          </a:prstGeom>
        </p:spPr>
      </p:pic>
      <p:sp>
        <p:nvSpPr>
          <p:cNvPr id="4" name="Object 3"/>
          <p:cNvSpPr/>
          <p:nvPr/>
        </p:nvSpPr>
        <p:spPr>
          <a:xfrm>
            <a:off x="554804" y="3176063"/>
            <a:ext cx="6462445" cy="3121995"/>
          </a:xfrm>
          <a:prstGeom prst="rect">
            <a:avLst/>
          </a:prstGeom>
          <a:noFill/>
        </p:spPr>
        <p:txBody>
          <a:bodyPr wrap="square" lIns="0" tIns="0" rIns="0" bIns="0" rtlCol="0" anchor="t"/>
          <a:lstStyle/>
          <a:p>
            <a:pPr algn="ctr">
              <a:lnSpc>
                <a:spcPts val="4016"/>
              </a:lnSpc>
              <a:buNone/>
            </a:pPr>
            <a:r>
              <a:rPr lang="en-US" sz="3000" dirty="0">
                <a:solidFill>
                  <a:srgbClr val="2A2921"/>
                </a:solidFill>
                <a:latin typeface="Montserrat" panose="00000500000000000000" pitchFamily="2" charset="0"/>
                <a:ea typeface="Montserrat" pitchFamily="34" charset="-122"/>
                <a:cs typeface="Montserrat" pitchFamily="34" charset="-120"/>
              </a:rPr>
              <a:t>Q&amp;A and Discussion</a:t>
            </a:r>
          </a:p>
          <a:p>
            <a:pPr algn="ctr">
              <a:lnSpc>
                <a:spcPts val="4016"/>
              </a:lnSpc>
              <a:buNone/>
            </a:pPr>
            <a:endParaRPr lang="en-US" sz="3000" dirty="0">
              <a:solidFill>
                <a:srgbClr val="2A2921"/>
              </a:solidFill>
              <a:latin typeface="Montserrat" panose="00000500000000000000" pitchFamily="2" charset="0"/>
            </a:endParaRPr>
          </a:p>
          <a:p>
            <a:pPr algn="ctr">
              <a:lnSpc>
                <a:spcPts val="4016"/>
              </a:lnSpc>
              <a:buNone/>
            </a:pPr>
            <a:r>
              <a:rPr lang="en-US" sz="2600" dirty="0">
                <a:solidFill>
                  <a:srgbClr val="2A2921"/>
                </a:solidFill>
                <a:latin typeface="Montserrat" panose="00000500000000000000" pitchFamily="2" charset="0"/>
                <a:hlinkClick r:id="rId4"/>
              </a:rPr>
              <a:t>www.peqab.ca</a:t>
            </a:r>
            <a:endParaRPr lang="en-US" sz="2600" dirty="0">
              <a:solidFill>
                <a:srgbClr val="2A2921"/>
              </a:solidFill>
              <a:latin typeface="Montserrat" panose="00000500000000000000" pitchFamily="2" charset="0"/>
            </a:endParaRPr>
          </a:p>
          <a:p>
            <a:pPr algn="ctr">
              <a:lnSpc>
                <a:spcPts val="4016"/>
              </a:lnSpc>
              <a:buNone/>
            </a:pPr>
            <a:endParaRPr lang="en-US" sz="2600" dirty="0">
              <a:solidFill>
                <a:srgbClr val="2A2921"/>
              </a:solidFill>
              <a:latin typeface="Montserrat" panose="00000500000000000000" pitchFamily="2" charset="0"/>
            </a:endParaRPr>
          </a:p>
          <a:p>
            <a:pPr algn="ctr">
              <a:lnSpc>
                <a:spcPts val="4016"/>
              </a:lnSpc>
              <a:buNone/>
            </a:pPr>
            <a:r>
              <a:rPr lang="en-US" sz="2600" dirty="0">
                <a:latin typeface="Montserrat" panose="00000500000000000000" pitchFamily="2" charset="0"/>
                <a:hlinkClick r:id="rId5"/>
              </a:rPr>
              <a:t>www.ontario.ca/page/college-program-standards</a:t>
            </a:r>
            <a:r>
              <a:rPr lang="en-US" sz="2600" dirty="0">
                <a:solidFill>
                  <a:srgbClr val="2A2921"/>
                </a:solidFill>
                <a:latin typeface="Montserrat" panose="00000500000000000000" pitchFamily="2" charset="0"/>
              </a:rPr>
              <a:t> </a:t>
            </a:r>
            <a:endParaRPr lang="en-US" sz="2600" dirty="0">
              <a:latin typeface="Montserrat" panose="00000500000000000000" pitchFamily="2"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34a106e-6316-442c-ad35-738afd673d2b}" enabled="1" method="Standard" siteId="{cddc1229-ac2a-4b97-b78a-0e5cacb5865c}" removed="0"/>
</clbl:labelList>
</file>

<file path=docProps/app.xml><?xml version="1.0" encoding="utf-8"?>
<Properties xmlns="http://schemas.openxmlformats.org/officeDocument/2006/extended-properties" xmlns:vt="http://schemas.openxmlformats.org/officeDocument/2006/docPropsVTypes">
  <TotalTime>236</TotalTime>
  <Words>2060</Words>
  <Application>Microsoft Office PowerPoint</Application>
  <PresentationFormat>Widescreen</PresentationFormat>
  <Paragraphs>232</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Montserrat</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Beautiful.ai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PEQAB 101 February 2024</dc:title>
  <dc:subject>PEQAB 101 February 2024</dc:subject>
  <dc:creator>marycatharine.lennon@ontario.ca</dc:creator>
  <cp:lastModifiedBy>Brown, James (MCU)</cp:lastModifiedBy>
  <cp:revision>14</cp:revision>
  <dcterms:created xsi:type="dcterms:W3CDTF">2024-02-05T20:14:20Z</dcterms:created>
  <dcterms:modified xsi:type="dcterms:W3CDTF">2024-07-16T13:40:05Z</dcterms:modified>
</cp:coreProperties>
</file>